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7"/>
  </p:notesMasterIdLst>
  <p:sldIdLst>
    <p:sldId id="373" r:id="rId4"/>
    <p:sldId id="375" r:id="rId5"/>
    <p:sldId id="538" r:id="rId6"/>
    <p:sldId id="378" r:id="rId7"/>
    <p:sldId id="379" r:id="rId8"/>
    <p:sldId id="395" r:id="rId9"/>
    <p:sldId id="380" r:id="rId10"/>
    <p:sldId id="486" r:id="rId11"/>
    <p:sldId id="508" r:id="rId12"/>
    <p:sldId id="489" r:id="rId13"/>
    <p:sldId id="490" r:id="rId14"/>
    <p:sldId id="514" r:id="rId15"/>
    <p:sldId id="515" r:id="rId16"/>
    <p:sldId id="516" r:id="rId17"/>
    <p:sldId id="517" r:id="rId18"/>
    <p:sldId id="518" r:id="rId19"/>
    <p:sldId id="494" r:id="rId20"/>
    <p:sldId id="504" r:id="rId21"/>
    <p:sldId id="392" r:id="rId22"/>
    <p:sldId id="396" r:id="rId23"/>
    <p:sldId id="482" r:id="rId24"/>
    <p:sldId id="409" r:id="rId25"/>
    <p:sldId id="522" r:id="rId26"/>
    <p:sldId id="525" r:id="rId27"/>
    <p:sldId id="535" r:id="rId28"/>
    <p:sldId id="537" r:id="rId29"/>
    <p:sldId id="402" r:id="rId30"/>
    <p:sldId id="483" r:id="rId31"/>
    <p:sldId id="520" r:id="rId32"/>
    <p:sldId id="521" r:id="rId33"/>
    <p:sldId id="519" r:id="rId34"/>
    <p:sldId id="316" r:id="rId35"/>
    <p:sldId id="534" r:id="rId36"/>
    <p:sldId id="532" r:id="rId37"/>
    <p:sldId id="484" r:id="rId38"/>
    <p:sldId id="506" r:id="rId39"/>
    <p:sldId id="524" r:id="rId40"/>
    <p:sldId id="526" r:id="rId41"/>
    <p:sldId id="527" r:id="rId42"/>
    <p:sldId id="528" r:id="rId43"/>
    <p:sldId id="529" r:id="rId44"/>
    <p:sldId id="530" r:id="rId45"/>
    <p:sldId id="53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47" autoAdjust="0"/>
    <p:restoredTop sz="82402" autoAdjust="0"/>
  </p:normalViewPr>
  <p:slideViewPr>
    <p:cSldViewPr>
      <p:cViewPr varScale="1">
        <p:scale>
          <a:sx n="66" d="100"/>
          <a:sy n="66" d="100"/>
        </p:scale>
        <p:origin x="9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D0FE-8B73-409B-B0F5-AA8567F65E9E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734C9-F766-427E-A2E0-A95E3305B5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2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30 min presentation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CA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92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our replication and data analysis,</a:t>
            </a:r>
            <a:r>
              <a:rPr lang="en-US" baseline="0" dirty="0"/>
              <a:t> we found that open source and large-scale data is the most challenging for attribution task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Uncorellated</a:t>
            </a:r>
            <a:r>
              <a:rPr lang="en-US" dirty="0"/>
              <a:t> </a:t>
            </a:r>
            <a:r>
              <a:rPr lang="en-US" dirty="0" err="1"/>
              <a:t>caliscal</a:t>
            </a:r>
            <a:r>
              <a:rPr lang="en-US" baseline="0" dirty="0"/>
              <a:t> features+ layout </a:t>
            </a:r>
            <a:r>
              <a:rPr lang="en-US" baseline="0" dirty="0" err="1"/>
              <a:t>features+best</a:t>
            </a:r>
            <a:r>
              <a:rPr lang="en-US" baseline="0" dirty="0"/>
              <a:t> performing n-gram</a:t>
            </a:r>
          </a:p>
          <a:p>
            <a:endParaRPr lang="en-US" baseline="0" dirty="0"/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2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27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5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80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78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33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l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8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00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2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68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1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4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1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17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734C9-F766-427E-A2E0-A95E3305B52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26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85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685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0245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336"/>
            <a:ext cx="2743200" cy="365125"/>
          </a:xfrm>
          <a:prstGeom prst="rect">
            <a:avLst/>
          </a:prstGeom>
        </p:spPr>
        <p:txBody>
          <a:bodyPr/>
          <a:lstStyle/>
          <a:p>
            <a:fld id="{D5BEF5FA-0B9D-4999-9158-DBBD045745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56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53336"/>
            <a:ext cx="2743200" cy="365125"/>
          </a:xfrm>
          <a:prstGeom prst="rect">
            <a:avLst/>
          </a:prstGeom>
        </p:spPr>
        <p:txBody>
          <a:bodyPr/>
          <a:lstStyle/>
          <a:p>
            <a:fld id="{D5BEF5FA-0B9D-4999-9158-DBBD045745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06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77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47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6360" y="645333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12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0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71471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53336"/>
            <a:ext cx="2743200" cy="365125"/>
          </a:xfrm>
          <a:prstGeom prst="rect">
            <a:avLst/>
          </a:prstGeom>
        </p:spPr>
        <p:txBody>
          <a:bodyPr/>
          <a:lstStyle/>
          <a:p>
            <a:fld id="{D5BEF5FA-0B9D-4999-9158-DBBD045745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5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482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5BEF5FA-0B9D-4999-9158-DBBD045745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46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53336"/>
            <a:ext cx="2743200" cy="365125"/>
          </a:xfrm>
          <a:prstGeom prst="rect">
            <a:avLst/>
          </a:prstGeom>
        </p:spPr>
        <p:txBody>
          <a:bodyPr/>
          <a:lstStyle/>
          <a:p>
            <a:fld id="{D5BEF5FA-0B9D-4999-9158-DBBD045745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693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42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34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119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91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81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87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26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32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02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5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754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71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13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8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979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895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745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257456" y="64482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3CF8F-DB08-4AE0-B408-FD1EEA9EA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8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namatyukhina/Attribution_Real_Worl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alinamatyukhina/Attribution_Real_Worl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F80E068E-F11D-9B4F-B9EE-7F00B960EC51}"/>
              </a:ext>
            </a:extLst>
          </p:cNvPr>
          <p:cNvSpPr/>
          <p:nvPr/>
        </p:nvSpPr>
        <p:spPr>
          <a:xfrm>
            <a:off x="0" y="2132856"/>
            <a:ext cx="11712624" cy="23762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CA" sz="3200" b="1" dirty="0"/>
              <a:t>       Feasibility of Deception in Code Attribution</a:t>
            </a:r>
          </a:p>
          <a:p>
            <a:pPr algn="ctr"/>
            <a:r>
              <a:rPr lang="en-CA" sz="2400" dirty="0"/>
              <a:t>presented by</a:t>
            </a:r>
          </a:p>
          <a:p>
            <a:pPr algn="ctr"/>
            <a:r>
              <a:rPr lang="en-CA" sz="2400" dirty="0"/>
              <a:t>Alina </a:t>
            </a:r>
            <a:r>
              <a:rPr lang="en-CA" sz="2400" dirty="0" err="1"/>
              <a:t>Matyukhina</a:t>
            </a:r>
            <a:endParaRPr lang="en-CA" sz="2400" dirty="0"/>
          </a:p>
          <a:p>
            <a:pPr algn="ctr"/>
            <a:endParaRPr lang="en-CA" sz="2400" dirty="0"/>
          </a:p>
          <a:p>
            <a:pPr algn="ctr"/>
            <a:endParaRPr lang="en-CA" sz="2400" dirty="0"/>
          </a:p>
          <a:p>
            <a:r>
              <a:rPr lang="en-CA" sz="2400" dirty="0"/>
              <a:t>				Supervised by: Dr. Natalia </a:t>
            </a:r>
            <a:r>
              <a:rPr lang="en-CA" sz="2400" dirty="0" err="1"/>
              <a:t>Stakhanova</a:t>
            </a:r>
            <a:endParaRPr lang="en-CA" sz="2400" dirty="0"/>
          </a:p>
          <a:p>
            <a:pPr algn="ctr"/>
            <a:endParaRPr lang="en-CA" sz="2800" b="1" dirty="0"/>
          </a:p>
          <a:p>
            <a:pPr algn="ctr"/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F2A53-2098-0A44-9F2F-9FED52EC82FF}"/>
              </a:ext>
            </a:extLst>
          </p:cNvPr>
          <p:cNvSpPr txBox="1"/>
          <p:nvPr/>
        </p:nvSpPr>
        <p:spPr>
          <a:xfrm>
            <a:off x="2972814" y="404664"/>
            <a:ext cx="5787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Ph.D. of Computer Science: Oral Examination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57879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91344" y="1412776"/>
            <a:ext cx="1200065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CA" sz="2800" b="1" dirty="0"/>
              <a:t>Code attribution studies are diverse</a:t>
            </a:r>
            <a:r>
              <a:rPr lang="en-CA" sz="2800" dirty="0"/>
              <a:t>: vary drastically in data size and source,  features, and classification methods </a:t>
            </a:r>
          </a:p>
          <a:p>
            <a:pPr marL="342900" indent="-342900"/>
            <a:endParaRPr lang="en-CA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CA" sz="2800" b="1" dirty="0"/>
              <a:t>Find a common ground by replicating previous studies and analysing their data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200" dirty="0"/>
              <a:t>How much data (number of authors, samples per author, and length of samples) is enough to demonstrate the effectiveness of an attribution method?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200" dirty="0"/>
              <a:t> Are these data characteristics dependent on the data source, data quality, and context?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200" dirty="0"/>
              <a:t>What is the effect on the accuracy of code attribution if appropriate characteristics are not selected?</a:t>
            </a:r>
            <a:endParaRPr lang="en-CA" sz="2200" b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CA" sz="2800" b="1" dirty="0"/>
              <a:t>It is a necessary step toward understanding the robustness and potential weaknesses of current attribution methods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95600" y="260648"/>
            <a:ext cx="793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need to find a common ground for code attribution studies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257039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1824" y="188640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replication study</a:t>
            </a:r>
            <a:endParaRPr lang="uk-UA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7368" y="4653136"/>
            <a:ext cx="1157518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Results: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None of these feature sets can adapt to the changes in data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In a deployment setting, none of these techniques will produce expected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2090E-DAE9-CB4E-BF56-DD1B1147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" y="1412776"/>
            <a:ext cx="12087129" cy="252136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D7BFE69-AFD8-6C46-8821-9FB8A61E292B}"/>
              </a:ext>
            </a:extLst>
          </p:cNvPr>
          <p:cNvSpPr/>
          <p:nvPr/>
        </p:nvSpPr>
        <p:spPr>
          <a:xfrm>
            <a:off x="3503712" y="2348880"/>
            <a:ext cx="936104" cy="302840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3DB0BC-F768-9D44-AE4C-0320618EC7DF}"/>
              </a:ext>
            </a:extLst>
          </p:cNvPr>
          <p:cNvSpPr/>
          <p:nvPr/>
        </p:nvSpPr>
        <p:spPr>
          <a:xfrm>
            <a:off x="3503712" y="2060848"/>
            <a:ext cx="936104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1E3893-FE05-0649-BCE9-644C838E5AB6}"/>
              </a:ext>
            </a:extLst>
          </p:cNvPr>
          <p:cNvSpPr/>
          <p:nvPr/>
        </p:nvSpPr>
        <p:spPr>
          <a:xfrm>
            <a:off x="3503712" y="2636912"/>
            <a:ext cx="936104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C9CB8-A200-3A4B-9E63-669A5DA5C4E0}"/>
              </a:ext>
            </a:extLst>
          </p:cNvPr>
          <p:cNvGrpSpPr/>
          <p:nvPr/>
        </p:nvGrpSpPr>
        <p:grpSpPr>
          <a:xfrm>
            <a:off x="6456040" y="2060848"/>
            <a:ext cx="3478088" cy="878904"/>
            <a:chOff x="6456040" y="2060848"/>
            <a:chExt cx="3478088" cy="87890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356773-824C-234C-BA6F-4E371A43E566}"/>
                </a:ext>
              </a:extLst>
            </p:cNvPr>
            <p:cNvSpPr/>
            <p:nvPr/>
          </p:nvSpPr>
          <p:spPr>
            <a:xfrm>
              <a:off x="6456040" y="2060848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6D51D1-CB65-DA45-8DB7-6D2CB2A0B50E}"/>
                </a:ext>
              </a:extLst>
            </p:cNvPr>
            <p:cNvSpPr/>
            <p:nvPr/>
          </p:nvSpPr>
          <p:spPr>
            <a:xfrm>
              <a:off x="6456040" y="2636912"/>
              <a:ext cx="936104" cy="3028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1ECB44F-927B-C54B-9DE6-69CBD74B1EB9}"/>
                </a:ext>
              </a:extLst>
            </p:cNvPr>
            <p:cNvSpPr/>
            <p:nvPr/>
          </p:nvSpPr>
          <p:spPr>
            <a:xfrm>
              <a:off x="6456040" y="2356284"/>
              <a:ext cx="936104" cy="288032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247792-44EF-9D44-B1D4-C0999B048F2D}"/>
                </a:ext>
              </a:extLst>
            </p:cNvPr>
            <p:cNvSpPr/>
            <p:nvPr/>
          </p:nvSpPr>
          <p:spPr>
            <a:xfrm>
              <a:off x="8976320" y="2060848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84B8E0-295B-0742-B791-FC99A88A9236}"/>
                </a:ext>
              </a:extLst>
            </p:cNvPr>
            <p:cNvSpPr/>
            <p:nvPr/>
          </p:nvSpPr>
          <p:spPr>
            <a:xfrm>
              <a:off x="8976320" y="2356284"/>
              <a:ext cx="936104" cy="288032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AD50B2-EC89-AB4E-8D1F-FB5057E58C47}"/>
                </a:ext>
              </a:extLst>
            </p:cNvPr>
            <p:cNvSpPr/>
            <p:nvPr/>
          </p:nvSpPr>
          <p:spPr>
            <a:xfrm>
              <a:off x="8998024" y="2636912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866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1784" y="188640"/>
            <a:ext cx="494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data analysis (Result I)</a:t>
            </a:r>
            <a:endParaRPr lang="uk-UA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1250471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1. The reduction of common code leads to significant decrease in attribution accuracy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Removing 50% of common code decreases attribution accuracy by 25%,  removing 30% leads to 15% decrease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Code similarity analysis is </a:t>
            </a:r>
            <a:r>
              <a:rPr lang="en-US" sz="2000" u="sng" dirty="0"/>
              <a:t>a necessary step </a:t>
            </a:r>
            <a:r>
              <a:rPr lang="en-US" sz="2000" dirty="0"/>
              <a:t>to find how attribution technique can perform in the deployment</a:t>
            </a:r>
          </a:p>
          <a:p>
            <a:endParaRPr lang="en-US" sz="2400" b="1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uk-UA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08185BC8-60DB-9A45-8F9D-EFC9DB2982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0" b="3973"/>
          <a:stretch/>
        </p:blipFill>
        <p:spPr>
          <a:xfrm>
            <a:off x="1199456" y="2852936"/>
            <a:ext cx="8647969" cy="3041593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5951984" y="2852936"/>
            <a:ext cx="432048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/>
          <p:cNvSpPr/>
          <p:nvPr/>
        </p:nvSpPr>
        <p:spPr>
          <a:xfrm>
            <a:off x="2063552" y="3573016"/>
            <a:ext cx="432048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1784" y="188640"/>
            <a:ext cx="503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data analysis (Result II)</a:t>
            </a:r>
            <a:endParaRPr lang="uk-UA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12432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Attributing a large number of authors is challenging irrespectively of a code size and the number of samples per author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It is straightforward to attribute a small number of authors (less than </a:t>
            </a:r>
            <a:r>
              <a:rPr lang="en-US" sz="2000" i="1" dirty="0"/>
              <a:t>5 authors</a:t>
            </a:r>
            <a:r>
              <a:rPr lang="en-US" sz="2000" dirty="0"/>
              <a:t>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The most challenging is attribution of </a:t>
            </a:r>
            <a:r>
              <a:rPr lang="en-US" sz="2000" i="1" dirty="0"/>
              <a:t>40 authors </a:t>
            </a:r>
            <a:r>
              <a:rPr lang="en-US" sz="2000" dirty="0"/>
              <a:t>and above</a:t>
            </a:r>
            <a:endParaRPr lang="en-US" sz="2400" b="1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uk-UA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C86EF4-F2D2-E94B-875D-370EF529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614564"/>
            <a:ext cx="9793088" cy="38689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1784" y="188640"/>
            <a:ext cx="503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data analysis (Result III)</a:t>
            </a:r>
            <a:endParaRPr lang="uk-UA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1243270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 Large code samples do not always translate to better accuracy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The short samples </a:t>
            </a:r>
            <a:r>
              <a:rPr lang="en-US" sz="2000" i="1" dirty="0"/>
              <a:t>from 1 to 50 LOC </a:t>
            </a:r>
            <a:r>
              <a:rPr lang="en-US" sz="2000" dirty="0"/>
              <a:t>are the most challenging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The accuracy does not change significantly for programs with </a:t>
            </a:r>
            <a:r>
              <a:rPr lang="en-US" sz="2000" i="1" dirty="0"/>
              <a:t>200 LOC </a:t>
            </a:r>
            <a:r>
              <a:rPr lang="en-US" sz="2000" dirty="0"/>
              <a:t>and above</a:t>
            </a:r>
            <a:endParaRPr lang="en-US" sz="2400" b="1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2367B-D158-8D42-94C6-BA57ADF232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" b="14143"/>
          <a:stretch/>
        </p:blipFill>
        <p:spPr>
          <a:xfrm>
            <a:off x="2927648" y="2492896"/>
            <a:ext cx="5946646" cy="37479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1784" y="188640"/>
            <a:ext cx="505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data analysis (Result IV)</a:t>
            </a:r>
            <a:endParaRPr lang="uk-UA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4. Increasing the number of samples does not always result in a corresponding increase in accuracy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The accuracy of attribution in the presence of less than </a:t>
            </a:r>
            <a:r>
              <a:rPr lang="en-US" sz="2000" i="1" dirty="0"/>
              <a:t>10 samples </a:t>
            </a:r>
            <a:r>
              <a:rPr lang="en-US" sz="2000" dirty="0"/>
              <a:t>depends on the size of available code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The accuracy does not change significantly for datasets with </a:t>
            </a:r>
            <a:r>
              <a:rPr lang="en-US" sz="2000" i="1" dirty="0"/>
              <a:t>30 samples </a:t>
            </a:r>
            <a:r>
              <a:rPr lang="en-US" sz="2000" dirty="0"/>
              <a:t>of code and above</a:t>
            </a: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uk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4A252-835C-D64C-AED0-4BB9E9595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5997"/>
          <a:stretch/>
        </p:blipFill>
        <p:spPr>
          <a:xfrm>
            <a:off x="983432" y="2636912"/>
            <a:ext cx="10083282" cy="3816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1784" y="188640"/>
            <a:ext cx="505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Results of our data analysis (Result V)</a:t>
            </a:r>
            <a:endParaRPr lang="uk-UA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52736"/>
            <a:ext cx="12432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5. A performance of token and byte n-gram features highly depends on code size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Byte n-gram outperform token n-gram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Use byte 3-grams for short and large code, use byte 4-grams for code from 51 to 200 LOC</a:t>
            </a:r>
          </a:p>
          <a:p>
            <a:pPr lvl="1"/>
            <a:endParaRPr lang="en-US" sz="2400" b="1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en-US" sz="2400" dirty="0"/>
          </a:p>
          <a:p>
            <a:pPr>
              <a:buFont typeface="Wingdings" pitchFamily="2" charset="2"/>
              <a:buChar char="q"/>
            </a:pPr>
            <a:endParaRPr lang="uk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EE053-87F3-8044-9BC9-2C837BD0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b="11187"/>
          <a:stretch/>
        </p:blipFill>
        <p:spPr>
          <a:xfrm>
            <a:off x="255485" y="2132856"/>
            <a:ext cx="9944971" cy="4320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403A36-D61B-CE4F-85CA-3820CBA13E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10" y="3667505"/>
            <a:ext cx="1379190" cy="311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63FC4A-711A-F645-A6D9-66658616D0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338" y="3934070"/>
            <a:ext cx="1487270" cy="28701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484446F-687C-024A-BB59-F43D9E6101CA}"/>
              </a:ext>
            </a:extLst>
          </p:cNvPr>
          <p:cNvSpPr/>
          <p:nvPr/>
        </p:nvSpPr>
        <p:spPr>
          <a:xfrm>
            <a:off x="1487488" y="3861048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8A6D41-6ED0-5549-8AA4-1C04BA35D252}"/>
              </a:ext>
            </a:extLst>
          </p:cNvPr>
          <p:cNvSpPr/>
          <p:nvPr/>
        </p:nvSpPr>
        <p:spPr>
          <a:xfrm>
            <a:off x="8040216" y="616530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A97D23F-D533-7047-B2A7-DC5A07D776BF}"/>
              </a:ext>
            </a:extLst>
          </p:cNvPr>
          <p:cNvSpPr/>
          <p:nvPr/>
        </p:nvSpPr>
        <p:spPr>
          <a:xfrm>
            <a:off x="4655840" y="616530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73853A-51A3-CA4E-8DB5-46E6D884D01F}"/>
              </a:ext>
            </a:extLst>
          </p:cNvPr>
          <p:cNvSpPr/>
          <p:nvPr/>
        </p:nvSpPr>
        <p:spPr>
          <a:xfrm>
            <a:off x="1497236" y="6162724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AF1348-BDE2-414B-98B6-B0B1CAB80631}"/>
              </a:ext>
            </a:extLst>
          </p:cNvPr>
          <p:cNvSpPr/>
          <p:nvPr/>
        </p:nvSpPr>
        <p:spPr>
          <a:xfrm>
            <a:off x="4943872" y="3905183"/>
            <a:ext cx="284098" cy="170145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6A956E3-4C99-364A-BB47-2F5EA5B08145}"/>
              </a:ext>
            </a:extLst>
          </p:cNvPr>
          <p:cNvSpPr/>
          <p:nvPr/>
        </p:nvSpPr>
        <p:spPr>
          <a:xfrm>
            <a:off x="8184232" y="3905183"/>
            <a:ext cx="284098" cy="170145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384720" y="1077532"/>
            <a:ext cx="1296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Total 2056 authors with 47,288 source code of C programs </a:t>
            </a:r>
            <a:r>
              <a:rPr lang="en-US" sz="2000" u="sng" dirty="0"/>
              <a:t>with no common code  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A software for extracting dataset for other languages with a customized number of authors, samples, and LOC [1]</a:t>
            </a:r>
            <a:endParaRPr lang="uk-U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468" y="6051844"/>
            <a:ext cx="628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CA" dirty="0">
                <a:hlinkClick r:id="rId3"/>
              </a:rPr>
              <a:t>https://github.com/alinamatyukhina/Attribution_Real_World</a:t>
            </a:r>
            <a:r>
              <a:rPr lang="en-US" dirty="0"/>
              <a:t> </a:t>
            </a:r>
            <a:endParaRPr lang="uk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6F02F0-971A-5A47-B15E-FAAD8CBB02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2288967"/>
            <a:ext cx="8629469" cy="32403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CC440C-FEEB-A245-AE33-4ABDE05E0D05}"/>
              </a:ext>
            </a:extLst>
          </p:cNvPr>
          <p:cNvSpPr/>
          <p:nvPr/>
        </p:nvSpPr>
        <p:spPr>
          <a:xfrm>
            <a:off x="2423592" y="232031"/>
            <a:ext cx="8140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 large-scale reference dataset for code authorship attribution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600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A6F583-8A7D-D447-B8E6-2E676137ED83}"/>
              </a:ext>
            </a:extLst>
          </p:cNvPr>
          <p:cNvSpPr/>
          <p:nvPr/>
        </p:nvSpPr>
        <p:spPr>
          <a:xfrm>
            <a:off x="4511824" y="164444"/>
            <a:ext cx="61100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Our improved feature set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9E9A0-6A69-2440-B59F-ED7D256922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/>
          <a:stretch>
            <a:fillRect/>
          </a:stretch>
        </p:blipFill>
        <p:spPr>
          <a:xfrm>
            <a:off x="2927648" y="2317043"/>
            <a:ext cx="5684718" cy="3393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375" y="1154081"/>
            <a:ext cx="11703258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We defined the optimal feature sets for datasets of various sizes and offered them to the research community [1]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The accuracy of our improved features increases on average by 10% on every dataset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-24680" y="6165304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</a:t>
            </a:r>
            <a:r>
              <a:rPr lang="en-CA" dirty="0">
                <a:hlinkClick r:id="rId4"/>
              </a:rPr>
              <a:t>https://github.com/alinamatyukhina/Attribution_Real_World</a:t>
            </a:r>
            <a:r>
              <a:rPr lang="en-US" dirty="0"/>
              <a:t>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4758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3717032"/>
            <a:ext cx="11737304" cy="26642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/>
            <a:r>
              <a:rPr lang="en-CA" sz="2800" b="1" dirty="0"/>
              <a:t>Author imitation attack</a:t>
            </a:r>
          </a:p>
          <a:p>
            <a:pPr marL="342900" indent="-342900" algn="ctr"/>
            <a:endParaRPr lang="en-CA" sz="2800" dirty="0"/>
          </a:p>
          <a:p>
            <a:pPr algn="ctr"/>
            <a:r>
              <a:rPr lang="en-CA" sz="2800" dirty="0"/>
              <a:t>The attacker attempts to write source code such that his/her coding style will be recognized as that of another specific author from open-source projects</a:t>
            </a:r>
            <a:endParaRPr lang="uk-UA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018EB-8307-3B42-A7E2-B6BF58EFD3C0}"/>
              </a:ext>
            </a:extLst>
          </p:cNvPr>
          <p:cNvSpPr txBox="1"/>
          <p:nvPr/>
        </p:nvSpPr>
        <p:spPr>
          <a:xfrm>
            <a:off x="1847528" y="149731"/>
            <a:ext cx="8061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Can current attribution techniques be circumvented?</a:t>
            </a:r>
          </a:p>
          <a:p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79376" y="1124744"/>
            <a:ext cx="1152128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Based on our replication study and data analysis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The performance of current attribution techniques can be</a:t>
            </a:r>
            <a:r>
              <a:rPr lang="en-US" sz="2000" u="sng" dirty="0"/>
              <a:t> significantly decreased </a:t>
            </a:r>
            <a:r>
              <a:rPr lang="en-US" sz="2000" dirty="0"/>
              <a:t>in the following cases: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removing common code in the dataset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only short samples from 1 to 50 LOC are available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only few samples per author are available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increasing number of authors in the dataset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672" y="3140968"/>
            <a:ext cx="6230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deceive current attribution techniques?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4234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ADF77C-A0DC-984E-B671-468E2F5A9923}"/>
              </a:ext>
            </a:extLst>
          </p:cNvPr>
          <p:cNvSpPr txBox="1"/>
          <p:nvPr/>
        </p:nvSpPr>
        <p:spPr>
          <a:xfrm>
            <a:off x="4007768" y="188640"/>
            <a:ext cx="402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The power of the Internet</a:t>
            </a:r>
            <a:endParaRPr lang="uk-UA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749F9-5157-864C-BF82-D890886A6E0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1265" y="1412776"/>
            <a:ext cx="6120680" cy="463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6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3552" y="260648"/>
            <a:ext cx="7064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Attacking developer’s identity in open-source projects</a:t>
            </a:r>
            <a:endParaRPr lang="uk-UA" sz="2400" b="1" dirty="0"/>
          </a:p>
        </p:txBody>
      </p:sp>
      <p:pic>
        <p:nvPicPr>
          <p:cNvPr id="4098" name="Picture 2" descr="C:\Users\Asus\Desktop\proposal_ver3\attack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" y="1033165"/>
            <a:ext cx="8832304" cy="5420171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9336360" y="2996952"/>
            <a:ext cx="2716584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i="1" dirty="0"/>
              <a:t>V</a:t>
            </a:r>
            <a:r>
              <a:rPr lang="en-US" sz="1400" i="1" baseline="-25000" dirty="0"/>
              <a:t>s</a:t>
            </a:r>
            <a:r>
              <a:rPr lang="en-US" sz="1400" dirty="0"/>
              <a:t>-victim’s code samples {</a:t>
            </a:r>
            <a:r>
              <a:rPr lang="en-US" sz="1400" dirty="0" err="1"/>
              <a:t>s</a:t>
            </a:r>
            <a:r>
              <a:rPr lang="en-US" sz="1400" baseline="-25000" dirty="0" err="1"/>
              <a:t>k</a:t>
            </a:r>
            <a:r>
              <a:rPr lang="en-US" sz="1400" dirty="0"/>
              <a:t>}</a:t>
            </a:r>
            <a:r>
              <a:rPr lang="en-US" sz="1400" baseline="-25000" dirty="0"/>
              <a:t>k=1,n</a:t>
            </a:r>
            <a:endParaRPr lang="en-US" sz="1400" baseline="30000" dirty="0"/>
          </a:p>
          <a:p>
            <a:r>
              <a:rPr lang="en-US" sz="1400" dirty="0"/>
              <a:t>A</a:t>
            </a:r>
            <a:r>
              <a:rPr lang="en-US" sz="1400" baseline="-25000" dirty="0"/>
              <a:t>t</a:t>
            </a:r>
            <a:r>
              <a:rPr lang="en-US" sz="1400" dirty="0"/>
              <a:t>-attacker’s code samples {</a:t>
            </a:r>
            <a:r>
              <a:rPr lang="en-US" sz="1400" dirty="0" err="1"/>
              <a:t>t</a:t>
            </a:r>
            <a:r>
              <a:rPr lang="en-US" sz="1400" baseline="-25000" dirty="0" err="1"/>
              <a:t>k</a:t>
            </a:r>
            <a:r>
              <a:rPr lang="en-US" sz="1400" dirty="0"/>
              <a:t>}</a:t>
            </a:r>
            <a:r>
              <a:rPr lang="en-US" sz="1400" baseline="-25000" dirty="0"/>
              <a:t>k=1,n</a:t>
            </a:r>
            <a:endParaRPr lang="en-US" sz="1400" dirty="0"/>
          </a:p>
          <a:p>
            <a:r>
              <a:rPr lang="en-US" sz="1400" dirty="0"/>
              <a:t>A*- any attacker’s code samples      {</a:t>
            </a:r>
            <a:r>
              <a:rPr lang="en-US" sz="1400" dirty="0" err="1"/>
              <a:t>m</a:t>
            </a:r>
            <a:r>
              <a:rPr lang="en-US" sz="1400" baseline="-25000" dirty="0" err="1"/>
              <a:t>k</a:t>
            </a:r>
            <a:r>
              <a:rPr lang="en-US" sz="1400" dirty="0"/>
              <a:t>}</a:t>
            </a:r>
            <a:r>
              <a:rPr lang="en-US" sz="1400" baseline="-25000" dirty="0"/>
              <a:t>k=1,l </a:t>
            </a:r>
            <a:r>
              <a:rPr lang="en-US" sz="1400" dirty="0"/>
              <a:t>for imitation attack </a:t>
            </a:r>
          </a:p>
          <a:p>
            <a:endParaRPr lang="en-US" sz="1400" i="1" dirty="0"/>
          </a:p>
          <a:p>
            <a:r>
              <a:rPr lang="en-US" sz="1400" i="1" dirty="0" err="1"/>
              <a:t>M</a:t>
            </a:r>
            <a:r>
              <a:rPr lang="en-US" sz="1400" i="1" baseline="-25000" dirty="0" err="1"/>
              <a:t>i,j</a:t>
            </a:r>
            <a:r>
              <a:rPr lang="en-US" sz="1400" i="1" baseline="-25000" dirty="0"/>
              <a:t>- </a:t>
            </a:r>
            <a:r>
              <a:rPr lang="en-US" sz="1400" dirty="0"/>
              <a:t>transformations, where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- </a:t>
            </a:r>
            <a:r>
              <a:rPr lang="en-US" sz="1400" dirty="0"/>
              <a:t>transformation level</a:t>
            </a:r>
          </a:p>
          <a:p>
            <a:r>
              <a:rPr lang="en-US" sz="1400" dirty="0"/>
              <a:t>j- transformation target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=1</a:t>
            </a:r>
            <a:r>
              <a:rPr lang="en-US" sz="1400" dirty="0"/>
              <a:t> layout level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=2</a:t>
            </a:r>
            <a:r>
              <a:rPr lang="en-US" sz="1400" dirty="0"/>
              <a:t> lexical level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=3</a:t>
            </a:r>
            <a:r>
              <a:rPr lang="en-US" sz="1400" dirty="0"/>
              <a:t> syntactic level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=4</a:t>
            </a:r>
            <a:r>
              <a:rPr lang="en-US" sz="1400" dirty="0"/>
              <a:t> control-flow level</a:t>
            </a:r>
          </a:p>
          <a:p>
            <a:r>
              <a:rPr lang="en-US" sz="1400" i="1" dirty="0" err="1"/>
              <a:t>i</a:t>
            </a:r>
            <a:r>
              <a:rPr lang="en-US" sz="1400" i="1" dirty="0"/>
              <a:t>=5</a:t>
            </a:r>
            <a:r>
              <a:rPr lang="en-US" sz="1400" dirty="0"/>
              <a:t> data-flow level</a:t>
            </a:r>
          </a:p>
          <a:p>
            <a:endParaRPr lang="en-US" sz="1400" dirty="0"/>
          </a:p>
          <a:p>
            <a:r>
              <a:rPr lang="en-US" sz="1400" i="1" dirty="0" err="1"/>
              <a:t>SimF</a:t>
            </a:r>
            <a:r>
              <a:rPr lang="en-US" sz="1400" dirty="0"/>
              <a:t>- similarity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344" y="2204864"/>
            <a:ext cx="57606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/>
              <a:t>Alex</a:t>
            </a:r>
            <a:endParaRPr lang="uk-UA" sz="1500" dirty="0"/>
          </a:p>
        </p:txBody>
      </p:sp>
    </p:spTree>
    <p:extLst>
      <p:ext uri="{BB962C8B-B14F-4D97-AF65-F5344CB8AC3E}">
        <p14:creationId xmlns:p14="http://schemas.microsoft.com/office/powerpoint/2010/main" val="117277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87688" y="332656"/>
            <a:ext cx="467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Accuracy of author imitation attack</a:t>
            </a:r>
            <a:endParaRPr lang="uk-UA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BBA1C-0C5E-934C-87A3-A28ED67F44C7}"/>
              </a:ext>
            </a:extLst>
          </p:cNvPr>
          <p:cNvSpPr txBox="1"/>
          <p:nvPr/>
        </p:nvSpPr>
        <p:spPr>
          <a:xfrm>
            <a:off x="7893954" y="3501008"/>
            <a:ext cx="4034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%, percentage of successfully imitated authors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352" y="4563125"/>
            <a:ext cx="1166529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Result: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All existing attribution techniques are susceptible to author imitation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87897-4526-014E-8961-6C068C47D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516"/>
            <a:ext cx="12192000" cy="248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73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76872"/>
            <a:ext cx="1351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/>
            <a:r>
              <a:rPr lang="en-US" sz="2800" b="1" dirty="0"/>
              <a:t> To mitigate an author imitation attack we propose an author obfuscation</a:t>
            </a:r>
            <a:endParaRPr lang="uk-UA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DFE39-FDEE-8742-8A2E-3E572BFED2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7848" y="3399285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7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352" y="5949280"/>
            <a:ext cx="10369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[1] </a:t>
            </a:r>
            <a:r>
              <a:rPr lang="en-CA" sz="1400" dirty="0" err="1"/>
              <a:t>Collberg</a:t>
            </a:r>
            <a:r>
              <a:rPr lang="en-CA" sz="1400" dirty="0"/>
              <a:t>, Christian, Clark </a:t>
            </a:r>
            <a:r>
              <a:rPr lang="en-CA" sz="1400" dirty="0" err="1"/>
              <a:t>Thomborson</a:t>
            </a:r>
            <a:r>
              <a:rPr lang="en-CA" sz="1400" dirty="0"/>
              <a:t>, and Douglas Low. </a:t>
            </a:r>
            <a:r>
              <a:rPr lang="en-CA" sz="1400" i="1" dirty="0"/>
              <a:t>A taxonomy of obfuscating transformations</a:t>
            </a:r>
            <a:r>
              <a:rPr lang="en-CA" sz="1400" dirty="0"/>
              <a:t>. Department of Computer Science, The University of Auckland, New Zealand, 1997.</a:t>
            </a:r>
            <a:endParaRPr lang="uk-UA" sz="1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79376" y="1124744"/>
            <a:ext cx="1137726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i="1" dirty="0"/>
              <a:t>“</a:t>
            </a:r>
            <a:r>
              <a:rPr lang="en-CA" sz="2200" i="1" dirty="0"/>
              <a:t>Obfuscation provides a way to protect your code by making it </a:t>
            </a:r>
            <a:r>
              <a:rPr lang="en-CA" sz="2200" b="1" i="1" dirty="0"/>
              <a:t>unreadable</a:t>
            </a:r>
            <a:r>
              <a:rPr lang="en-CA" sz="2200" i="1" dirty="0"/>
              <a:t> using advanced algorithms and also reduces the size of your files for speed” </a:t>
            </a:r>
            <a:r>
              <a:rPr lang="en-CA" sz="2200" dirty="0"/>
              <a:t>[1]</a:t>
            </a:r>
          </a:p>
          <a:p>
            <a:pPr lvl="1"/>
            <a:endParaRPr lang="en-CA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3512" y="260648"/>
            <a:ext cx="771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Author obfuscation as a new kind of obfuscation technique</a:t>
            </a:r>
            <a:endParaRPr lang="uk-UA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C54EB6-9CB2-6F4E-82CF-93764A303EDE}"/>
              </a:ext>
            </a:extLst>
          </p:cNvPr>
          <p:cNvSpPr/>
          <p:nvPr/>
        </p:nvSpPr>
        <p:spPr>
          <a:xfrm>
            <a:off x="463030" y="2478961"/>
            <a:ext cx="89361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 </a:t>
            </a:r>
            <a:r>
              <a:rPr lang="en-US" sz="2400" b="1" dirty="0"/>
              <a:t>The traditional obfuscation is not suitable for our purposes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6C722C-8076-3842-970E-E5D0943FE469}"/>
              </a:ext>
            </a:extLst>
          </p:cNvPr>
          <p:cNvSpPr/>
          <p:nvPr/>
        </p:nvSpPr>
        <p:spPr>
          <a:xfrm>
            <a:off x="479376" y="3330858"/>
            <a:ext cx="103427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We propose a new kind of obfuscation technique- </a:t>
            </a:r>
            <a:r>
              <a:rPr lang="en-US" sz="2400" b="1" dirty="0"/>
              <a:t>author obfuscation</a:t>
            </a:r>
            <a:r>
              <a:rPr lang="en-US" sz="2400" dirty="0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Target the personal coding style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After obfuscation the code is still </a:t>
            </a:r>
            <a:r>
              <a:rPr lang="en-US" sz="2400" b="1" dirty="0"/>
              <a:t>readable</a:t>
            </a:r>
          </a:p>
        </p:txBody>
      </p:sp>
    </p:spTree>
    <p:extLst>
      <p:ext uri="{BB962C8B-B14F-4D97-AF65-F5344CB8AC3E}">
        <p14:creationId xmlns:p14="http://schemas.microsoft.com/office/powerpoint/2010/main" val="14585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7AFE0-EA96-9345-965C-3325D142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Прямоугольник 5">
            <a:extLst>
              <a:ext uri="{FF2B5EF4-FFF2-40B4-BE49-F238E27FC236}">
                <a16:creationId xmlns:a16="http://schemas.microsoft.com/office/drawing/2014/main" id="{00979DF1-331C-6A48-8CDF-BBFD81F1A95E}"/>
              </a:ext>
            </a:extLst>
          </p:cNvPr>
          <p:cNvSpPr/>
          <p:nvPr/>
        </p:nvSpPr>
        <p:spPr>
          <a:xfrm>
            <a:off x="232814" y="980728"/>
            <a:ext cx="126014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Coding style transformations for author obfuscation: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Layout level (comments, curly brackets, indentation, lines)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Lexical level (names)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Syntactic level (AST leaves, AST nodes)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Control-flow level (control-flow logic, predicates, aggregation, ordering)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US" sz="2000" dirty="0"/>
              <a:t>Data-flow level (literals, data, arithmetic)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Evaluation metrics: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u="sng" dirty="0"/>
              <a:t>complexity:</a:t>
            </a:r>
            <a:r>
              <a:rPr lang="en-CA" sz="2000" dirty="0"/>
              <a:t> how complex has the program become after the author obfuscation compared to original?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CA" dirty="0"/>
              <a:t>program size:   </a:t>
            </a:r>
            <a:r>
              <a:rPr lang="en-CA" i="1" dirty="0"/>
              <a:t>PL=N</a:t>
            </a:r>
            <a:r>
              <a:rPr lang="en-CA" i="1" baseline="-25000" dirty="0"/>
              <a:t>1</a:t>
            </a:r>
            <a:r>
              <a:rPr lang="en-CA" i="1" dirty="0"/>
              <a:t>+N</a:t>
            </a:r>
            <a:r>
              <a:rPr lang="en-CA" i="1" baseline="-25000" dirty="0"/>
              <a:t>2</a:t>
            </a:r>
            <a:endParaRPr lang="en-CA" i="1" dirty="0"/>
          </a:p>
          <a:p>
            <a:pPr marL="1200150" lvl="2" indent="-285750">
              <a:buFont typeface="Wingdings" pitchFamily="2" charset="2"/>
              <a:buChar char="Ø"/>
            </a:pPr>
            <a:r>
              <a:rPr lang="en-CA" dirty="0"/>
              <a:t>cyclomatic complexity: </a:t>
            </a:r>
            <a:r>
              <a:rPr lang="en-CA" i="1" dirty="0"/>
              <a:t>CC=E-N+2P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CA" dirty="0"/>
              <a:t>nesting complexity: </a:t>
            </a:r>
            <a:r>
              <a:rPr lang="en-CA" i="1" dirty="0"/>
              <a:t>NL=Av(NDL(statement))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u="sng" dirty="0"/>
              <a:t>readability:</a:t>
            </a:r>
            <a:r>
              <a:rPr lang="en-CA" sz="2000" dirty="0"/>
              <a:t> how easy to read and understand the obfuscated code</a:t>
            </a:r>
            <a:r>
              <a:rPr lang="en-CA" dirty="0"/>
              <a:t>? </a:t>
            </a:r>
            <a:r>
              <a:rPr lang="en-CA" i="1" dirty="0"/>
              <a:t>z=8.87-0.033V+0.40L-1.5E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u="sng" dirty="0"/>
              <a:t>resilience</a:t>
            </a:r>
            <a:r>
              <a:rPr lang="en-CA" sz="2000" dirty="0"/>
              <a:t>: how difficult to construct a tool to undo obfuscation and return code with original coding style?</a:t>
            </a:r>
            <a:endParaRPr lang="en-CA" sz="2000" i="1" dirty="0"/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u="sng" dirty="0"/>
              <a:t>cost:</a:t>
            </a:r>
            <a:r>
              <a:rPr lang="en-CA" sz="2000" dirty="0"/>
              <a:t> how much overhead is added to the obfuscated code?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CA" dirty="0"/>
              <a:t>file size (bytes)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CA" dirty="0"/>
              <a:t>execution time (sec)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u="sng" dirty="0"/>
              <a:t>detection</a:t>
            </a:r>
            <a:r>
              <a:rPr lang="en-CA" sz="2000" dirty="0"/>
              <a:t>: are current attribution techniques still able to detect the author of obfuscated code?</a:t>
            </a:r>
          </a:p>
          <a:p>
            <a:pPr lvl="1"/>
            <a:r>
              <a:rPr lang="en-CA" sz="2000" i="1" dirty="0"/>
              <a:t>		</a:t>
            </a:r>
            <a:r>
              <a:rPr lang="en-CA" i="1" dirty="0"/>
              <a:t>(</a:t>
            </a:r>
            <a:r>
              <a:rPr lang="en-CA" i="1" dirty="0" err="1"/>
              <a:t>acc</a:t>
            </a:r>
            <a:r>
              <a:rPr lang="en-CA" i="1" dirty="0"/>
              <a:t>(</a:t>
            </a:r>
            <a:r>
              <a:rPr lang="en-CA" i="1" dirty="0" err="1"/>
              <a:t>Caliskan</a:t>
            </a:r>
            <a:r>
              <a:rPr lang="en-CA" i="1" dirty="0"/>
              <a:t> et al.)+</a:t>
            </a:r>
            <a:r>
              <a:rPr lang="en-CA" i="1" dirty="0" err="1"/>
              <a:t>acc</a:t>
            </a:r>
            <a:r>
              <a:rPr lang="en-CA" i="1" dirty="0"/>
              <a:t>(Ding et al.)+</a:t>
            </a:r>
            <a:r>
              <a:rPr lang="en-CA" i="1" dirty="0" err="1"/>
              <a:t>acc</a:t>
            </a:r>
            <a:r>
              <a:rPr lang="en-CA" i="1" dirty="0"/>
              <a:t>(Kothari et al.)+</a:t>
            </a:r>
            <a:r>
              <a:rPr lang="en-CA" i="1" dirty="0" err="1"/>
              <a:t>acc</a:t>
            </a:r>
            <a:r>
              <a:rPr lang="en-CA" i="1" dirty="0"/>
              <a:t>(Improved features))/4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2">
              <a:buFont typeface="Wingdings" pitchFamily="2" charset="2"/>
              <a:buChar char="Ø"/>
            </a:pPr>
            <a:endParaRPr lang="en-CA" dirty="0"/>
          </a:p>
          <a:p>
            <a:pPr lvl="1"/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C1706-8407-E846-A833-3E717EA5BF48}"/>
              </a:ext>
            </a:extLst>
          </p:cNvPr>
          <p:cNvSpPr txBox="1"/>
          <p:nvPr/>
        </p:nvSpPr>
        <p:spPr>
          <a:xfrm>
            <a:off x="2063552" y="260648"/>
            <a:ext cx="8293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proposed coding style transformations and their evaluation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2767140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F74931-A75B-7E49-8358-C0F2BEBB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4839D-86E5-A946-BD3D-1DBDDD428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79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4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A708F6-A8E4-B848-9CD1-82A98E44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33E6F-C4A8-5A48-95D3-6E8B30AAE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18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E67B32-125D-EC45-A09B-E3991999EEC1}"/>
              </a:ext>
            </a:extLst>
          </p:cNvPr>
          <p:cNvSpPr txBox="1"/>
          <p:nvPr/>
        </p:nvSpPr>
        <p:spPr>
          <a:xfrm>
            <a:off x="191344" y="1628800"/>
            <a:ext cx="1200065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/>
              <a:t>Almost every layout and lexical transformations were low cost and preserved readability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FF216D-AA73-934C-8E2D-CEFBF1550E12}"/>
              </a:ext>
            </a:extLst>
          </p:cNvPr>
          <p:cNvSpPr/>
          <p:nvPr/>
        </p:nvSpPr>
        <p:spPr>
          <a:xfrm>
            <a:off x="6701340" y="1021091"/>
            <a:ext cx="2491003" cy="247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1C2E1-7059-304A-99C5-CCFF35C915ED}"/>
              </a:ext>
            </a:extLst>
          </p:cNvPr>
          <p:cNvSpPr txBox="1"/>
          <p:nvPr/>
        </p:nvSpPr>
        <p:spPr>
          <a:xfrm>
            <a:off x="191344" y="2492896"/>
            <a:ext cx="1200065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b="1" dirty="0"/>
              <a:t>2. The rest of syntactic, control-flow, and data-flow transformations made the target program much slower, larger, and much harder to read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47D-D956-004B-BD5C-7303967511EC}"/>
              </a:ext>
            </a:extLst>
          </p:cNvPr>
          <p:cNvSpPr/>
          <p:nvPr/>
        </p:nvSpPr>
        <p:spPr>
          <a:xfrm>
            <a:off x="6701340" y="4365104"/>
            <a:ext cx="2491003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3250E-9EE1-0942-8B4C-E71F51567584}"/>
              </a:ext>
            </a:extLst>
          </p:cNvPr>
          <p:cNvSpPr txBox="1"/>
          <p:nvPr/>
        </p:nvSpPr>
        <p:spPr>
          <a:xfrm>
            <a:off x="191344" y="3356992"/>
            <a:ext cx="1200065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b="1" dirty="0"/>
              <a:t>3. None of these transformations </a:t>
            </a:r>
            <a:r>
              <a:rPr lang="en-US" sz="2800" b="1" u="sng" dirty="0"/>
              <a:t>alone</a:t>
            </a:r>
            <a:r>
              <a:rPr lang="en-US" sz="2800" b="1" dirty="0"/>
              <a:t> can fully hide the code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A6D93B-C016-FB42-805F-5F99DBCBD7C8}"/>
              </a:ext>
            </a:extLst>
          </p:cNvPr>
          <p:cNvSpPr/>
          <p:nvPr/>
        </p:nvSpPr>
        <p:spPr>
          <a:xfrm>
            <a:off x="10953922" y="1021091"/>
            <a:ext cx="792088" cy="2476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B99A64-CE94-B340-AFEE-AD870F8F83DB}"/>
              </a:ext>
            </a:extLst>
          </p:cNvPr>
          <p:cNvSpPr/>
          <p:nvPr/>
        </p:nvSpPr>
        <p:spPr>
          <a:xfrm>
            <a:off x="10992544" y="4365104"/>
            <a:ext cx="753466" cy="216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9" grpId="0" animBg="1"/>
      <p:bldP spid="6" grpId="0" animBg="1"/>
      <p:bldP spid="10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65906" y="1003587"/>
            <a:ext cx="126597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400" b="1" u="sng" dirty="0"/>
              <a:t>“</a:t>
            </a:r>
            <a:r>
              <a:rPr lang="en-US" sz="2400" b="1" u="sng" dirty="0" err="1"/>
              <a:t>HideBySim</a:t>
            </a:r>
            <a:r>
              <a:rPr lang="en-US" sz="2400" b="1" u="sng" dirty="0"/>
              <a:t>”</a:t>
            </a:r>
            <a:r>
              <a:rPr lang="en-US" sz="2400" b="1" dirty="0"/>
              <a:t> author obfuscation works individually with each author </a:t>
            </a:r>
            <a:endParaRPr lang="en-US" b="1" dirty="0"/>
          </a:p>
          <a:p>
            <a:pPr lvl="1"/>
            <a:endParaRPr lang="en-US" sz="20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sz="2400" b="1" dirty="0"/>
              <a:t>Generalization of author obfuscation method for any author</a:t>
            </a:r>
          </a:p>
          <a:p>
            <a:pPr lvl="2">
              <a:buFont typeface="Wingdings" pitchFamily="2" charset="2"/>
              <a:buChar char="Ø"/>
            </a:pPr>
            <a:r>
              <a:rPr lang="en-US" sz="2400" b="1" u="sng" dirty="0"/>
              <a:t>“</a:t>
            </a:r>
            <a:r>
              <a:rPr lang="en-US" sz="2400" b="1" u="sng" dirty="0" err="1"/>
              <a:t>MaxiCode</a:t>
            </a:r>
            <a:r>
              <a:rPr lang="en-US" sz="2400" b="1" u="sng" dirty="0"/>
              <a:t>”</a:t>
            </a:r>
            <a:r>
              <a:rPr lang="en-US" sz="2400" b="1" dirty="0"/>
              <a:t> and </a:t>
            </a:r>
            <a:r>
              <a:rPr lang="en-US" sz="2400" b="1" u="sng" dirty="0"/>
              <a:t>“</a:t>
            </a:r>
            <a:r>
              <a:rPr lang="en-US" sz="2400" b="1" u="sng" dirty="0" err="1"/>
              <a:t>MiniCode</a:t>
            </a:r>
            <a:r>
              <a:rPr lang="en-US" sz="2400" b="1" u="sng" dirty="0"/>
              <a:t>”</a:t>
            </a:r>
            <a:r>
              <a:rPr lang="en-US" sz="2400" b="1" dirty="0"/>
              <a:t> author obfuscation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927648" y="188640"/>
            <a:ext cx="564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proposed author obfuscation methods</a:t>
            </a:r>
            <a:endParaRPr lang="uk-UA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40518-7FC3-0749-A0AE-5E25994B2C82}"/>
              </a:ext>
            </a:extLst>
          </p:cNvPr>
          <p:cNvSpPr/>
          <p:nvPr/>
        </p:nvSpPr>
        <p:spPr>
          <a:xfrm>
            <a:off x="-650741" y="4214652"/>
            <a:ext cx="113772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2000" dirty="0"/>
              <a:t>Input: Dataset </a:t>
            </a:r>
            <a:r>
              <a:rPr lang="en-US" sz="2000" i="1" dirty="0"/>
              <a:t>V</a:t>
            </a:r>
            <a:r>
              <a:rPr lang="en-US" sz="2000" i="1" baseline="-25000" dirty="0"/>
              <a:t>s</a:t>
            </a:r>
            <a:r>
              <a:rPr lang="en-US" sz="2000" i="1" dirty="0"/>
              <a:t> </a:t>
            </a:r>
            <a:r>
              <a:rPr lang="en-US" sz="2000" dirty="0"/>
              <a:t>with authors s and their code samples </a:t>
            </a:r>
            <a:r>
              <a:rPr lang="en-US" sz="2000" i="1" dirty="0"/>
              <a:t>m</a:t>
            </a:r>
            <a:r>
              <a:rPr lang="en-US" sz="2000" dirty="0"/>
              <a:t>; List of possible transformations </a:t>
            </a:r>
            <a:r>
              <a:rPr lang="en-US" sz="2000" i="1" dirty="0"/>
              <a:t>T</a:t>
            </a:r>
          </a:p>
          <a:p>
            <a:pPr lvl="2"/>
            <a:r>
              <a:rPr lang="en-US" sz="2000" dirty="0"/>
              <a:t>Output: Set of transformations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k</a:t>
            </a:r>
            <a:r>
              <a:rPr lang="en-US" sz="2000" dirty="0"/>
              <a:t> from </a:t>
            </a:r>
            <a:r>
              <a:rPr lang="en-US" sz="2000" i="1" dirty="0"/>
              <a:t>T</a:t>
            </a:r>
          </a:p>
          <a:p>
            <a:pPr lvl="2"/>
            <a:r>
              <a:rPr lang="en-US" sz="2000" b="1" dirty="0"/>
              <a:t>for all </a:t>
            </a:r>
            <a:r>
              <a:rPr lang="en-US" sz="2000" dirty="0"/>
              <a:t>V</a:t>
            </a:r>
            <a:r>
              <a:rPr lang="en-US" sz="2000" baseline="-25000" dirty="0"/>
              <a:t>s</a:t>
            </a:r>
            <a:r>
              <a:rPr lang="en-US" sz="2000" dirty="0"/>
              <a:t> </a:t>
            </a:r>
            <a:r>
              <a:rPr lang="en-US" sz="2000" b="1" dirty="0"/>
              <a:t>do</a:t>
            </a:r>
          </a:p>
          <a:p>
            <a:pPr lvl="2"/>
            <a:r>
              <a:rPr lang="en-US" sz="2000" dirty="0"/>
              <a:t>apply each transformation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i</a:t>
            </a:r>
            <a:r>
              <a:rPr lang="en-US" sz="2000" dirty="0"/>
              <a:t> from </a:t>
            </a:r>
            <a:r>
              <a:rPr lang="en-US" sz="2000" i="1" dirty="0"/>
              <a:t>T</a:t>
            </a:r>
          </a:p>
          <a:p>
            <a:pPr lvl="2"/>
            <a:r>
              <a:rPr lang="en-US" sz="2000" dirty="0"/>
              <a:t>	</a:t>
            </a:r>
            <a:r>
              <a:rPr lang="en-US" sz="2000" b="1" dirty="0"/>
              <a:t>if </a:t>
            </a:r>
            <a:r>
              <a:rPr lang="en-US" sz="2000" dirty="0"/>
              <a:t>after transformation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i</a:t>
            </a:r>
            <a:r>
              <a:rPr lang="en-US" sz="2000" i="1" dirty="0"/>
              <a:t> </a:t>
            </a:r>
            <a:r>
              <a:rPr lang="en-US" sz="2000" u="sng" dirty="0"/>
              <a:t>attribution fails to attribute code samples </a:t>
            </a:r>
            <a:r>
              <a:rPr lang="en-US" sz="2000" i="1" dirty="0"/>
              <a:t>m</a:t>
            </a:r>
            <a:r>
              <a:rPr lang="en-US" sz="2000" dirty="0"/>
              <a:t> </a:t>
            </a:r>
            <a:r>
              <a:rPr lang="en-US" sz="2000" u="sng" dirty="0"/>
              <a:t>to all authors</a:t>
            </a:r>
            <a:r>
              <a:rPr lang="en-US" sz="2000" dirty="0"/>
              <a:t> </a:t>
            </a:r>
            <a:r>
              <a:rPr lang="en-US" sz="2000" i="1" dirty="0"/>
              <a:t>s</a:t>
            </a:r>
            <a:r>
              <a:rPr lang="en-US" sz="2000" dirty="0"/>
              <a:t> </a:t>
            </a:r>
            <a:r>
              <a:rPr lang="en-US" sz="2000" b="1" dirty="0"/>
              <a:t>then</a:t>
            </a:r>
          </a:p>
          <a:p>
            <a:pPr lvl="2"/>
            <a:r>
              <a:rPr lang="en-US" sz="2000" dirty="0"/>
              <a:t>		return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i</a:t>
            </a:r>
            <a:endParaRPr lang="en-US" sz="2000" i="1" baseline="-25000" dirty="0"/>
          </a:p>
          <a:p>
            <a:pPr lvl="2"/>
            <a:r>
              <a:rPr lang="en-US" sz="2000" dirty="0"/>
              <a:t>return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k</a:t>
            </a:r>
            <a:r>
              <a:rPr lang="en-US" sz="2000" i="1" dirty="0"/>
              <a:t>={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i</a:t>
            </a:r>
            <a:r>
              <a:rPr lang="en-US" sz="2000" i="1" dirty="0"/>
              <a:t>}</a:t>
            </a:r>
            <a:r>
              <a:rPr lang="en-US" sz="2000" i="1" baseline="30000" dirty="0"/>
              <a:t>l</a:t>
            </a:r>
            <a:r>
              <a:rPr lang="en-US" sz="2000" i="1" baseline="-25000" dirty="0"/>
              <a:t>i=1</a:t>
            </a:r>
            <a:endParaRPr lang="en-US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E2090F-725C-9142-AF08-3E8DA757C768}"/>
              </a:ext>
            </a:extLst>
          </p:cNvPr>
          <p:cNvSpPr/>
          <p:nvPr/>
        </p:nvSpPr>
        <p:spPr>
          <a:xfrm>
            <a:off x="-168696" y="1556792"/>
            <a:ext cx="117267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Let </a:t>
            </a:r>
            <a:r>
              <a:rPr lang="en-US" sz="2000" i="1" dirty="0"/>
              <a:t>P </a:t>
            </a:r>
            <a:r>
              <a:rPr lang="en-US" sz="2000" i="1" dirty="0">
                <a:sym typeface="Wingdings" pitchFamily="2" charset="2"/>
              </a:rPr>
              <a:t></a:t>
            </a:r>
            <a:r>
              <a:rPr lang="en-US" sz="2000" i="1" dirty="0"/>
              <a:t>  P’ </a:t>
            </a:r>
            <a:r>
              <a:rPr lang="en-US" sz="2000" dirty="0"/>
              <a:t>be a transformation of a source program </a:t>
            </a:r>
            <a:r>
              <a:rPr lang="en-US" sz="2000" i="1" dirty="0"/>
              <a:t>P</a:t>
            </a:r>
            <a:r>
              <a:rPr lang="en-US" sz="2000" dirty="0"/>
              <a:t> into a target program </a:t>
            </a:r>
            <a:r>
              <a:rPr lang="en-US" sz="2000" i="1" dirty="0"/>
              <a:t>P’. </a:t>
            </a:r>
            <a:r>
              <a:rPr lang="en-US" sz="2000" dirty="0"/>
              <a:t>In order for </a:t>
            </a:r>
            <a:r>
              <a:rPr lang="en-US" sz="2000" i="1" dirty="0"/>
              <a:t>P </a:t>
            </a:r>
            <a:r>
              <a:rPr lang="en-US" sz="2000" i="1" dirty="0">
                <a:sym typeface="Wingdings" pitchFamily="2" charset="2"/>
              </a:rPr>
              <a:t></a:t>
            </a:r>
            <a:r>
              <a:rPr lang="en-US" sz="2000" i="1" dirty="0"/>
              <a:t> P’ </a:t>
            </a:r>
            <a:r>
              <a:rPr lang="en-US" sz="2000" dirty="0"/>
              <a:t>to be a “</a:t>
            </a:r>
            <a:r>
              <a:rPr lang="en-US" sz="2000" dirty="0" err="1"/>
              <a:t>HideBySim</a:t>
            </a:r>
            <a:r>
              <a:rPr lang="en-US" sz="2000" dirty="0"/>
              <a:t>” obfuscation the following steps should be applied: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Apply a set of transformations </a:t>
            </a:r>
            <a:r>
              <a:rPr lang="en-US" sz="2000" i="1" dirty="0"/>
              <a:t>T</a:t>
            </a:r>
            <a:r>
              <a:rPr lang="en-US" sz="2000" i="1" baseline="-25000" dirty="0"/>
              <a:t>n</a:t>
            </a:r>
            <a:r>
              <a:rPr lang="en-US" sz="2000" dirty="0"/>
              <a:t> from the list of possible transformations </a:t>
            </a:r>
            <a:r>
              <a:rPr lang="en-US" sz="2000" i="1" dirty="0"/>
              <a:t>T</a:t>
            </a:r>
            <a:r>
              <a:rPr lang="en-US" sz="2000" dirty="0"/>
              <a:t> on program </a:t>
            </a:r>
            <a:r>
              <a:rPr lang="en-US" sz="2000" i="1" dirty="0"/>
              <a:t>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Select those transformations </a:t>
            </a:r>
            <a:r>
              <a:rPr lang="en-US" sz="2000" i="1" dirty="0" err="1"/>
              <a:t>T</a:t>
            </a:r>
            <a:r>
              <a:rPr lang="en-US" sz="2000" i="1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so that </a:t>
            </a:r>
            <a:r>
              <a:rPr lang="en-US" sz="2000" i="1" u="sng" dirty="0" err="1"/>
              <a:t>SimFun</a:t>
            </a:r>
            <a:r>
              <a:rPr lang="en-US" sz="2000" i="1" u="sng" dirty="0"/>
              <a:t>(</a:t>
            </a:r>
            <a:r>
              <a:rPr lang="en-US" sz="2000" i="1" u="sng" dirty="0" err="1"/>
              <a:t>a,b</a:t>
            </a:r>
            <a:r>
              <a:rPr lang="en-US" sz="2000" i="1" u="sng" dirty="0"/>
              <a:t>)</a:t>
            </a:r>
            <a:r>
              <a:rPr lang="en-US" sz="2000" i="1" u="sng" dirty="0">
                <a:sym typeface="Wingdings" pitchFamily="2" charset="2"/>
              </a:rPr>
              <a:t> min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ED6717-DD17-B742-A744-426B915E62A1}"/>
              </a:ext>
            </a:extLst>
          </p:cNvPr>
          <p:cNvCxnSpPr>
            <a:cxnSpLocks/>
          </p:cNvCxnSpPr>
          <p:nvPr/>
        </p:nvCxnSpPr>
        <p:spPr>
          <a:xfrm>
            <a:off x="263352" y="1625972"/>
            <a:ext cx="0" cy="12542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F3B7B6-B679-0342-B8DD-11C7FBE8A574}"/>
              </a:ext>
            </a:extLst>
          </p:cNvPr>
          <p:cNvCxnSpPr>
            <a:cxnSpLocks/>
          </p:cNvCxnSpPr>
          <p:nvPr/>
        </p:nvCxnSpPr>
        <p:spPr>
          <a:xfrm>
            <a:off x="263352" y="4329925"/>
            <a:ext cx="0" cy="201622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931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5520" y="209994"/>
            <a:ext cx="9301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Results of author obfuscation methods on </a:t>
            </a:r>
            <a:r>
              <a:rPr lang="en-CA" sz="2400" b="1" i="1" dirty="0" err="1"/>
              <a:t>GoogleCodeJam</a:t>
            </a:r>
            <a:r>
              <a:rPr lang="en-CA" sz="2400" b="1" i="1" dirty="0"/>
              <a:t> Java dataset</a:t>
            </a:r>
            <a:endParaRPr lang="uk-UA" sz="24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68719-D319-F644-8C8B-6F03696618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/>
          <a:stretch/>
        </p:blipFill>
        <p:spPr>
          <a:xfrm>
            <a:off x="67284" y="1069900"/>
            <a:ext cx="11861363" cy="5368226"/>
          </a:xfrm>
          <a:prstGeom prst="rect">
            <a:avLst/>
          </a:prstGeom>
        </p:spPr>
      </p:pic>
      <p:sp>
        <p:nvSpPr>
          <p:cNvPr id="16" name="Овал 15"/>
          <p:cNvSpPr/>
          <p:nvPr/>
        </p:nvSpPr>
        <p:spPr>
          <a:xfrm>
            <a:off x="10848528" y="4509120"/>
            <a:ext cx="864096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/>
          <p:cNvSpPr/>
          <p:nvPr/>
        </p:nvSpPr>
        <p:spPr>
          <a:xfrm>
            <a:off x="10920536" y="5589240"/>
            <a:ext cx="864096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Овал 20"/>
          <p:cNvSpPr/>
          <p:nvPr/>
        </p:nvSpPr>
        <p:spPr>
          <a:xfrm>
            <a:off x="10848528" y="2420888"/>
            <a:ext cx="864096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 b="1" dirty="0"/>
          </a:p>
        </p:txBody>
      </p:sp>
      <p:sp>
        <p:nvSpPr>
          <p:cNvPr id="22" name="Овал 21"/>
          <p:cNvSpPr/>
          <p:nvPr/>
        </p:nvSpPr>
        <p:spPr>
          <a:xfrm>
            <a:off x="10848528" y="3501008"/>
            <a:ext cx="864096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BD9B41F-CC1B-764A-B6D9-1C259A784DAC}"/>
              </a:ext>
            </a:extLst>
          </p:cNvPr>
          <p:cNvSpPr/>
          <p:nvPr/>
        </p:nvSpPr>
        <p:spPr>
          <a:xfrm>
            <a:off x="10843119" y="2652122"/>
            <a:ext cx="792088" cy="2880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6F986E-FC1D-7442-A465-917CC198929C}"/>
              </a:ext>
            </a:extLst>
          </p:cNvPr>
          <p:cNvSpPr/>
          <p:nvPr/>
        </p:nvSpPr>
        <p:spPr>
          <a:xfrm>
            <a:off x="10843119" y="2904150"/>
            <a:ext cx="792088" cy="288032"/>
          </a:xfrm>
          <a:prstGeom prst="ellipse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7D78C7-2A15-4B47-BB15-49902D110E98}"/>
              </a:ext>
            </a:extLst>
          </p:cNvPr>
          <p:cNvSpPr/>
          <p:nvPr/>
        </p:nvSpPr>
        <p:spPr>
          <a:xfrm>
            <a:off x="2135560" y="3501008"/>
            <a:ext cx="21602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01D2E8-FD8E-DD48-A16A-B15015E550F7}"/>
              </a:ext>
            </a:extLst>
          </p:cNvPr>
          <p:cNvSpPr/>
          <p:nvPr/>
        </p:nvSpPr>
        <p:spPr>
          <a:xfrm>
            <a:off x="2220047" y="4509120"/>
            <a:ext cx="21602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C7705A-6A2A-6948-8CD5-F22449394BAD}"/>
              </a:ext>
            </a:extLst>
          </p:cNvPr>
          <p:cNvSpPr/>
          <p:nvPr/>
        </p:nvSpPr>
        <p:spPr>
          <a:xfrm>
            <a:off x="2135560" y="2391271"/>
            <a:ext cx="21602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3696876-3B37-414C-9DB6-968A554C1D96}"/>
              </a:ext>
            </a:extLst>
          </p:cNvPr>
          <p:cNvSpPr/>
          <p:nvPr/>
        </p:nvSpPr>
        <p:spPr>
          <a:xfrm>
            <a:off x="2220047" y="5589240"/>
            <a:ext cx="216024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1" grpId="0" animBg="1"/>
      <p:bldP spid="22" grpId="0" animBg="1"/>
      <p:bldP spid="3" grpId="0" animBg="1"/>
      <p:bldP spid="30" grpId="0" animBg="1"/>
      <p:bldP spid="6" grpId="0" animBg="1"/>
      <p:bldP spid="31" grpId="0" animBg="1"/>
      <p:bldP spid="32" grpId="0" animBg="1"/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3592" y="184769"/>
            <a:ext cx="8147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Results of author obfuscation methods on </a:t>
            </a:r>
            <a:r>
              <a:rPr lang="en-CA" sz="2400" b="1" i="1" dirty="0"/>
              <a:t>GitHub Java dataset</a:t>
            </a:r>
            <a:endParaRPr lang="uk-UA" sz="2400" b="1" i="1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67284" y="1069900"/>
            <a:ext cx="11861363" cy="5368226"/>
            <a:chOff x="67284" y="1069900"/>
            <a:chExt cx="11861363" cy="5368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C68719-D319-F644-8C8B-6F036966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"/>
            <a:stretch/>
          </p:blipFill>
          <p:spPr>
            <a:xfrm>
              <a:off x="67284" y="1069900"/>
              <a:ext cx="11861363" cy="5368226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>
            <a:xfrm>
              <a:off x="10848528" y="4509120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10920536" y="5589240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10848528" y="2420888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 b="1" dirty="0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10848528" y="3501008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91344" y="1864444"/>
            <a:ext cx="11737304" cy="4660900"/>
            <a:chOff x="191344" y="980728"/>
            <a:chExt cx="11737304" cy="4660900"/>
          </a:xfrm>
        </p:grpSpPr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BF2FAA5C-487B-9D4F-AB66-14A41B58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980728"/>
              <a:ext cx="11737304" cy="4660900"/>
            </a:xfrm>
            <a:prstGeom prst="rect">
              <a:avLst/>
            </a:prstGeom>
          </p:spPr>
        </p:pic>
        <p:sp>
          <p:nvSpPr>
            <p:cNvPr id="26" name="Овал 25"/>
            <p:cNvSpPr/>
            <p:nvPr/>
          </p:nvSpPr>
          <p:spPr>
            <a:xfrm>
              <a:off x="10776520" y="148478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Овал 26"/>
            <p:cNvSpPr/>
            <p:nvPr/>
          </p:nvSpPr>
          <p:spPr>
            <a:xfrm>
              <a:off x="10848528" y="256490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10848528" y="364502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10848528" y="472514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24118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Прямоугольник 3">
            <a:extLst>
              <a:ext uri="{FF2B5EF4-FFF2-40B4-BE49-F238E27FC236}">
                <a16:creationId xmlns:a16="http://schemas.microsoft.com/office/drawing/2014/main" id="{90C9DD7C-87DD-5849-9A33-D4E514AD01B6}"/>
              </a:ext>
            </a:extLst>
          </p:cNvPr>
          <p:cNvSpPr/>
          <p:nvPr/>
        </p:nvSpPr>
        <p:spPr>
          <a:xfrm>
            <a:off x="695400" y="332656"/>
            <a:ext cx="1257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/>
              <a:t>Cybercrime is one of the most prevalent and most popular rising crimes being committed today</a:t>
            </a:r>
            <a:endParaRPr lang="uk-UA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236EA-DD5D-E041-A495-89C1303804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9"/>
          <a:stretch/>
        </p:blipFill>
        <p:spPr>
          <a:xfrm>
            <a:off x="2063552" y="1124744"/>
            <a:ext cx="7344816" cy="5040560"/>
          </a:xfrm>
          <a:prstGeom prst="rect">
            <a:avLst/>
          </a:prstGeom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464A4724-FBDC-7447-9897-27C8B8E690BD}"/>
              </a:ext>
            </a:extLst>
          </p:cNvPr>
          <p:cNvSpPr/>
          <p:nvPr/>
        </p:nvSpPr>
        <p:spPr>
          <a:xfrm>
            <a:off x="4124064" y="6116014"/>
            <a:ext cx="4070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Total number of malicious programs in millions</a:t>
            </a:r>
            <a:endParaRPr lang="uk-UA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0BC53-91F9-BF46-8780-02329692B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61" t="13884" r="45740" b="45499"/>
          <a:stretch/>
        </p:blipFill>
        <p:spPr bwMode="auto">
          <a:xfrm>
            <a:off x="407368" y="1268760"/>
            <a:ext cx="3312368" cy="171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55EED9-5A52-F94D-AB96-436B57D38118}"/>
              </a:ext>
            </a:extLst>
          </p:cNvPr>
          <p:cNvSpPr txBox="1"/>
          <p:nvPr/>
        </p:nvSpPr>
        <p:spPr>
          <a:xfrm>
            <a:off x="1232326" y="3171594"/>
            <a:ext cx="106243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Who is behind cyber attacks?</a:t>
            </a:r>
            <a:endParaRPr lang="uk-UA" sz="6600" b="1" dirty="0"/>
          </a:p>
        </p:txBody>
      </p:sp>
    </p:spTree>
    <p:extLst>
      <p:ext uri="{BB962C8B-B14F-4D97-AF65-F5344CB8AC3E}">
        <p14:creationId xmlns:p14="http://schemas.microsoft.com/office/powerpoint/2010/main" val="28766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3592" y="184769"/>
            <a:ext cx="776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Results of author obfuscation methods on </a:t>
            </a:r>
            <a:r>
              <a:rPr lang="en-CA" sz="2400" b="1" i="1" dirty="0"/>
              <a:t>GitHub C dataset</a:t>
            </a:r>
            <a:endParaRPr lang="uk-UA" sz="2400" b="1" i="1" dirty="0"/>
          </a:p>
        </p:txBody>
      </p:sp>
      <p:grpSp>
        <p:nvGrpSpPr>
          <p:cNvPr id="23" name="Группа 22"/>
          <p:cNvGrpSpPr/>
          <p:nvPr/>
        </p:nvGrpSpPr>
        <p:grpSpPr>
          <a:xfrm>
            <a:off x="67284" y="1069900"/>
            <a:ext cx="11861363" cy="5368226"/>
            <a:chOff x="67284" y="1069900"/>
            <a:chExt cx="11861363" cy="5368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C68719-D319-F644-8C8B-6F036966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8"/>
            <a:stretch/>
          </p:blipFill>
          <p:spPr>
            <a:xfrm>
              <a:off x="67284" y="1069900"/>
              <a:ext cx="11861363" cy="5368226"/>
            </a:xfrm>
            <a:prstGeom prst="rect">
              <a:avLst/>
            </a:prstGeom>
          </p:spPr>
        </p:pic>
        <p:sp>
          <p:nvSpPr>
            <p:cNvPr id="16" name="Овал 15"/>
            <p:cNvSpPr/>
            <p:nvPr/>
          </p:nvSpPr>
          <p:spPr>
            <a:xfrm>
              <a:off x="10848528" y="4509120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10920536" y="5589240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1" name="Овал 20"/>
            <p:cNvSpPr/>
            <p:nvPr/>
          </p:nvSpPr>
          <p:spPr>
            <a:xfrm>
              <a:off x="10848528" y="2420888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 b="1" dirty="0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10848528" y="3501008"/>
              <a:ext cx="864096" cy="288032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91344" y="1864444"/>
            <a:ext cx="11737304" cy="4660900"/>
            <a:chOff x="191344" y="980728"/>
            <a:chExt cx="11737304" cy="4660900"/>
          </a:xfrm>
        </p:grpSpPr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BF2FAA5C-487B-9D4F-AB66-14A41B58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44" y="980728"/>
              <a:ext cx="11737304" cy="4660900"/>
            </a:xfrm>
            <a:prstGeom prst="rect">
              <a:avLst/>
            </a:prstGeom>
          </p:spPr>
        </p:pic>
        <p:sp>
          <p:nvSpPr>
            <p:cNvPr id="26" name="Овал 25"/>
            <p:cNvSpPr/>
            <p:nvPr/>
          </p:nvSpPr>
          <p:spPr>
            <a:xfrm>
              <a:off x="10776520" y="148478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Овал 26"/>
            <p:cNvSpPr/>
            <p:nvPr/>
          </p:nvSpPr>
          <p:spPr>
            <a:xfrm>
              <a:off x="10848528" y="256490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8" name="Овал 27"/>
            <p:cNvSpPr/>
            <p:nvPr/>
          </p:nvSpPr>
          <p:spPr>
            <a:xfrm>
              <a:off x="10848528" y="364502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Овал 28"/>
            <p:cNvSpPr/>
            <p:nvPr/>
          </p:nvSpPr>
          <p:spPr>
            <a:xfrm>
              <a:off x="10848528" y="4725144"/>
              <a:ext cx="936104" cy="2880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pic>
        <p:nvPicPr>
          <p:cNvPr id="40" name="Picture 6">
            <a:extLst>
              <a:ext uri="{FF2B5EF4-FFF2-40B4-BE49-F238E27FC236}">
                <a16:creationId xmlns:a16="http://schemas.microsoft.com/office/drawing/2014/main" id="{A09F6B12-D5CB-214E-8777-2270F7760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" b="2266"/>
          <a:stretch>
            <a:fillRect/>
          </a:stretch>
        </p:blipFill>
        <p:spPr>
          <a:xfrm>
            <a:off x="163014" y="1676615"/>
            <a:ext cx="11809312" cy="4752528"/>
          </a:xfrm>
          <a:prstGeom prst="rect">
            <a:avLst/>
          </a:prstGeom>
        </p:spPr>
      </p:pic>
      <p:sp>
        <p:nvSpPr>
          <p:cNvPr id="41" name="Овал 40"/>
          <p:cNvSpPr/>
          <p:nvPr/>
        </p:nvSpPr>
        <p:spPr>
          <a:xfrm>
            <a:off x="10804849" y="5608860"/>
            <a:ext cx="979783" cy="8816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2" name="Овал 41"/>
          <p:cNvSpPr/>
          <p:nvPr/>
        </p:nvSpPr>
        <p:spPr>
          <a:xfrm>
            <a:off x="4771526" y="5493039"/>
            <a:ext cx="1800200" cy="2880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737432-408F-4245-86FD-A22ED84FD19D}"/>
              </a:ext>
            </a:extLst>
          </p:cNvPr>
          <p:cNvSpPr/>
          <p:nvPr/>
        </p:nvSpPr>
        <p:spPr>
          <a:xfrm>
            <a:off x="6228" y="4430538"/>
            <a:ext cx="5369692" cy="5169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11EFB5D-D1F2-C544-8CC9-D63AA1D0A10E}"/>
              </a:ext>
            </a:extLst>
          </p:cNvPr>
          <p:cNvSpPr/>
          <p:nvPr/>
        </p:nvSpPr>
        <p:spPr>
          <a:xfrm>
            <a:off x="10776520" y="4797151"/>
            <a:ext cx="1008112" cy="767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31904" y="260648"/>
            <a:ext cx="262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Main contributions</a:t>
            </a:r>
            <a:endParaRPr lang="uk-UA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980728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CA" sz="2000" b="1" dirty="0"/>
              <a:t>An author imitation attack against authorship attribution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/>
              <a:t>existing </a:t>
            </a:r>
            <a:r>
              <a:rPr lang="en-CA" sz="2000" dirty="0"/>
              <a:t>attribution techniques could be deceived by author imitation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628800"/>
            <a:ext cx="12192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000" b="1" dirty="0"/>
              <a:t>2.	New author obfuscation techniques as a mitigation strategy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a set of coding style transformations, which target only the coding style, unlike existing obfuscation tools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several author obfuscation methods were proposed: “</a:t>
            </a:r>
            <a:r>
              <a:rPr lang="en-CA" sz="2000" dirty="0" err="1"/>
              <a:t>HideByCosine</a:t>
            </a:r>
            <a:r>
              <a:rPr lang="en-CA" sz="2000" dirty="0"/>
              <a:t>”, “</a:t>
            </a:r>
            <a:r>
              <a:rPr lang="en-CA" sz="2000" dirty="0" err="1"/>
              <a:t>MaxiCode</a:t>
            </a:r>
            <a:r>
              <a:rPr lang="en-CA" sz="2000" dirty="0"/>
              <a:t>”, and “</a:t>
            </a:r>
            <a:r>
              <a:rPr lang="en-CA" sz="2000" dirty="0" err="1"/>
              <a:t>MiniCode</a:t>
            </a:r>
            <a:r>
              <a:rPr lang="en-CA" sz="2000" dirty="0"/>
              <a:t>”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these techniques allowed us to hide entirely the coding style of the author (the accuracy of the existing attribution methods reduced to 0%)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3140968"/>
            <a:ext cx="1329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000" b="1" dirty="0"/>
              <a:t>3.	Automated measures for evaluation of author obfuscation methods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complexity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readability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resilience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cost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detection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5085184"/>
            <a:ext cx="13800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4"/>
            </a:pPr>
            <a:r>
              <a:rPr lang="en-CA" sz="2000" b="1" dirty="0"/>
              <a:t>An optimal set of data and feature characteristics for authorship attribution task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the effect of common code, source code size, samples size, and author set size on attribution accuracy</a:t>
            </a:r>
            <a:endParaRPr lang="en-CA" sz="20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5733256"/>
            <a:ext cx="1180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CA" sz="2000" b="1" dirty="0"/>
              <a:t>5.	A comprehensive open-source dataset for authorship attribution</a:t>
            </a:r>
          </a:p>
          <a:p>
            <a:pPr marL="800100" lvl="1" indent="-342900">
              <a:buFont typeface="Wingdings" pitchFamily="2" charset="2"/>
              <a:buChar char="Ø"/>
            </a:pPr>
            <a:r>
              <a:rPr lang="en-CA" sz="2000" dirty="0"/>
              <a:t>the approach to construct attribution datasets from open-source repositories with no common code</a:t>
            </a:r>
          </a:p>
        </p:txBody>
      </p:sp>
    </p:spTree>
    <p:extLst>
      <p:ext uri="{BB962C8B-B14F-4D97-AF65-F5344CB8AC3E}">
        <p14:creationId xmlns:p14="http://schemas.microsoft.com/office/powerpoint/2010/main" val="307939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9"/>
          <p:cNvSpPr txBox="1">
            <a:spLocks noChangeArrowheads="1"/>
          </p:cNvSpPr>
          <p:nvPr/>
        </p:nvSpPr>
        <p:spPr bwMode="auto">
          <a:xfrm>
            <a:off x="5447928" y="3356992"/>
            <a:ext cx="47017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SimSun" panose="02010600030101010101" pitchFamily="2" charset="-122"/>
              </a:defRPr>
            </a:lvl9pPr>
          </a:lstStyle>
          <a:p>
            <a:r>
              <a:rPr kumimoji="0" lang="en-US" altLang="zh-C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kumimoji="0" lang="en-US" alt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65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FD39A-3B0B-584A-947B-25A4F0AD110D}"/>
              </a:ext>
            </a:extLst>
          </p:cNvPr>
          <p:cNvSpPr txBox="1"/>
          <p:nvPr/>
        </p:nvSpPr>
        <p:spPr>
          <a:xfrm>
            <a:off x="1127448" y="260648"/>
            <a:ext cx="10188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details of our datasets and classification results for adversarial attribution </a:t>
            </a:r>
            <a:endParaRPr lang="uk-UA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2AF69-9A3E-2D44-829B-0B7D7DDD5B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882"/>
            <a:ext cx="12192000" cy="4512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28D3B-C604-C244-9D06-0227AD6C6E71}"/>
              </a:ext>
            </a:extLst>
          </p:cNvPr>
          <p:cNvSpPr txBox="1"/>
          <p:nvPr/>
        </p:nvSpPr>
        <p:spPr>
          <a:xfrm>
            <a:off x="9120336" y="2636912"/>
            <a:ext cx="12239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Av=89.43%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85CF1-CAAE-5544-A69F-00B694039439}"/>
              </a:ext>
            </a:extLst>
          </p:cNvPr>
          <p:cNvSpPr txBox="1"/>
          <p:nvPr/>
        </p:nvSpPr>
        <p:spPr>
          <a:xfrm>
            <a:off x="9120336" y="3573016"/>
            <a:ext cx="12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Av=79.65%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2D89F-CC3D-FE4F-8EE4-471C5D2338C1}"/>
              </a:ext>
            </a:extLst>
          </p:cNvPr>
          <p:cNvSpPr txBox="1"/>
          <p:nvPr/>
        </p:nvSpPr>
        <p:spPr>
          <a:xfrm>
            <a:off x="9120336" y="4509120"/>
            <a:ext cx="12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Av=66.14%</a:t>
            </a:r>
            <a:endParaRPr lang="uk-UA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62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CE56CF-6EC7-B443-A7AA-9F246F1E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A5E75-D8FD-9B45-9378-924B4948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7"/>
          <a:stretch/>
        </p:blipFill>
        <p:spPr>
          <a:xfrm>
            <a:off x="335360" y="5144945"/>
            <a:ext cx="11353800" cy="12363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904351-3E15-F548-B043-9589A399C91A}"/>
              </a:ext>
            </a:extLst>
          </p:cNvPr>
          <p:cNvSpPr/>
          <p:nvPr/>
        </p:nvSpPr>
        <p:spPr>
          <a:xfrm>
            <a:off x="3719736" y="250649"/>
            <a:ext cx="49984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/>
              <a:t>Presence of common code in datasets</a:t>
            </a:r>
            <a:endParaRPr lang="en-CA" sz="2400" b="1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97F5B-2996-5E41-9DF8-0496C719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2"/>
          <a:stretch/>
        </p:blipFill>
        <p:spPr>
          <a:xfrm>
            <a:off x="0" y="1386146"/>
            <a:ext cx="12192000" cy="38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88FAA-8CC6-8E41-A3E8-738A43B8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5E22E-A3B6-A24D-8E75-D782BBBE12E2}"/>
              </a:ext>
            </a:extLst>
          </p:cNvPr>
          <p:cNvSpPr txBox="1"/>
          <p:nvPr/>
        </p:nvSpPr>
        <p:spPr>
          <a:xfrm>
            <a:off x="1123258" y="260648"/>
            <a:ext cx="9849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Attribution accuracy does not produce significant change after formatting </a:t>
            </a:r>
            <a:endParaRPr lang="uk-UA" sz="2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392" y="1138237"/>
            <a:ext cx="10154147" cy="496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8726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007768" y="260648"/>
            <a:ext cx="5081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/>
              <a:t>Adversarial model for code attribution</a:t>
            </a:r>
            <a:endParaRPr lang="uk-UA" sz="24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11424" y="1196752"/>
            <a:ext cx="10873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CA" dirty="0"/>
              <a:t>Our assumption: the adversary thinks objectively to reach a given </a:t>
            </a:r>
            <a:r>
              <a:rPr lang="en-CA" b="1" dirty="0"/>
              <a:t>goal</a:t>
            </a:r>
            <a:r>
              <a:rPr lang="en-CA" dirty="0"/>
              <a:t>, according to his/her </a:t>
            </a:r>
            <a:r>
              <a:rPr lang="en-CA" b="1" dirty="0"/>
              <a:t>knowledge</a:t>
            </a:r>
            <a:r>
              <a:rPr lang="en-CA" dirty="0"/>
              <a:t> of the attribution system, and his/her </a:t>
            </a:r>
            <a:r>
              <a:rPr lang="en-CA" b="1" dirty="0"/>
              <a:t>capability</a:t>
            </a:r>
            <a:r>
              <a:rPr lang="en-CA" dirty="0"/>
              <a:t> of manipulating data.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11424" y="2001029"/>
            <a:ext cx="4214552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CA" b="1" dirty="0"/>
              <a:t> Adversary's goals: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Decreasing the level of confidence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Untargeted misclassification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Targeted misclassification </a:t>
            </a:r>
          </a:p>
          <a:p>
            <a:pPr marL="800100" lvl="1" indent="-342900">
              <a:buAutoNum type="arabicPeriod" startAt="3"/>
            </a:pPr>
            <a:endParaRPr lang="en-CA" dirty="0"/>
          </a:p>
          <a:p>
            <a:pPr marL="342900" indent="-342900">
              <a:buFont typeface="Wingdings" pitchFamily="2" charset="2"/>
              <a:buChar char="q"/>
            </a:pPr>
            <a:r>
              <a:rPr lang="en-CA" b="1" dirty="0"/>
              <a:t>Adversary's knowledge: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White-box attack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Grey-box attack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Black-box attack</a:t>
            </a:r>
          </a:p>
          <a:p>
            <a:pPr marL="800100" lvl="1" indent="-342900">
              <a:buFont typeface="Wingdings" pitchFamily="2" charset="2"/>
              <a:buChar char="q"/>
            </a:pPr>
            <a:endParaRPr lang="en-CA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CA" b="1" dirty="0"/>
              <a:t>Adversary’s capabilities: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Manipulating training dataset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Manipulating testing dataset</a:t>
            </a:r>
          </a:p>
          <a:p>
            <a:pPr marL="800100" lvl="1" indent="-342900">
              <a:buFont typeface="Wingdings" pitchFamily="2" charset="2"/>
              <a:buChar char="q"/>
            </a:pPr>
            <a:r>
              <a:rPr lang="en-CA" dirty="0"/>
              <a:t>Control on features</a:t>
            </a:r>
          </a:p>
          <a:p>
            <a:pPr marL="342900" indent="-342900"/>
            <a:endParaRPr lang="en-CA" dirty="0"/>
          </a:p>
          <a:p>
            <a:pPr marL="342900" indent="-342900"/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F9186-2DD1-B849-BA8A-ADECC72F3B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1628800"/>
            <a:ext cx="34925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5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F66764-6181-D749-87EE-CD75E9165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340768"/>
            <a:ext cx="8600869" cy="4873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21C16F-DC41-5F42-9128-B8CF1E0647C7}"/>
              </a:ext>
            </a:extLst>
          </p:cNvPr>
          <p:cNvSpPr txBox="1"/>
          <p:nvPr/>
        </p:nvSpPr>
        <p:spPr>
          <a:xfrm>
            <a:off x="4151784" y="260648"/>
            <a:ext cx="5186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Layout transformations (curly brackets)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4273B-07F8-2648-8AF2-ECE1F3A46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A2CE2-E2A6-5540-A7FE-64E0C4BD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416"/>
            <a:ext cx="12192000" cy="4107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3953C-9938-2F4E-975F-CEA2D8E5BF17}"/>
              </a:ext>
            </a:extLst>
          </p:cNvPr>
          <p:cNvSpPr txBox="1"/>
          <p:nvPr/>
        </p:nvSpPr>
        <p:spPr>
          <a:xfrm>
            <a:off x="3143672" y="200085"/>
            <a:ext cx="698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Control-flow transformations (control-flow flattening)</a:t>
            </a:r>
          </a:p>
        </p:txBody>
      </p:sp>
    </p:spTree>
    <p:extLst>
      <p:ext uri="{BB962C8B-B14F-4D97-AF65-F5344CB8AC3E}">
        <p14:creationId xmlns:p14="http://schemas.microsoft.com/office/powerpoint/2010/main" val="1526314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AF294F-20AE-0C41-86F8-CB8C03E5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2D7CA-6454-F74A-9A50-9A4EC45CE0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98464"/>
            <a:ext cx="11226800" cy="360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233874-DC99-D645-939A-D8205DF39196}"/>
              </a:ext>
            </a:extLst>
          </p:cNvPr>
          <p:cNvSpPr txBox="1"/>
          <p:nvPr/>
        </p:nvSpPr>
        <p:spPr>
          <a:xfrm>
            <a:off x="2856636" y="249040"/>
            <a:ext cx="640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Control-flow transformations (opaque predicate)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BBE21D-270B-AA43-96F6-7AF4DA35F110}"/>
              </a:ext>
            </a:extLst>
          </p:cNvPr>
          <p:cNvSpPr/>
          <p:nvPr/>
        </p:nvSpPr>
        <p:spPr>
          <a:xfrm>
            <a:off x="0" y="1052736"/>
            <a:ext cx="12288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latin typeface="Helvetica" pitchFamily="2" charset="0"/>
              </a:rPr>
              <a:t>A predicate is a conditional expression, which is mainly created from well-known algebraic theorems.</a:t>
            </a:r>
          </a:p>
          <a:p>
            <a:endParaRPr lang="en-CA" i="1" dirty="0">
              <a:latin typeface="Helvetica" pitchFamily="2" charset="0"/>
            </a:endParaRPr>
          </a:p>
          <a:p>
            <a:r>
              <a:rPr lang="en-CA" dirty="0">
                <a:latin typeface="Helvetica" pitchFamily="2" charset="0"/>
              </a:rPr>
              <a:t>Predicate (x</a:t>
            </a:r>
            <a:r>
              <a:rPr lang="en-CA" baseline="30000" dirty="0">
                <a:latin typeface="Helvetica" pitchFamily="2" charset="0"/>
              </a:rPr>
              <a:t>3</a:t>
            </a:r>
            <a:r>
              <a:rPr lang="en-CA" dirty="0">
                <a:latin typeface="Helvetica" pitchFamily="2" charset="0"/>
              </a:rPr>
              <a:t> –x= 0(mod 3)) is opaquely true for all integers x, and x</a:t>
            </a:r>
            <a:r>
              <a:rPr lang="en-CA" baseline="30000" dirty="0">
                <a:latin typeface="Helvetica" pitchFamily="2" charset="0"/>
              </a:rPr>
              <a:t>2</a:t>
            </a:r>
            <a:r>
              <a:rPr lang="en-CA" dirty="0">
                <a:latin typeface="Helvetica" pitchFamily="2" charset="0"/>
              </a:rPr>
              <a:t> &lt; 0 is always false for any integer x.</a:t>
            </a:r>
            <a:endParaRPr lang="en-CA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8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07368" y="1412776"/>
            <a:ext cx="11784632" cy="4495800"/>
          </a:xfrm>
          <a:prstGeom prst="rect">
            <a:avLst/>
          </a:prstGeom>
        </p:spPr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lang="en-US" sz="2800" dirty="0"/>
              <a:t>Identification of a programmer based on stylistic characteristics of the code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lang="en-CA" sz="2000" dirty="0"/>
              <a:t>Malware analysis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lang="en-US" sz="2000" dirty="0"/>
              <a:t>Software forensics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  <a:defRPr/>
            </a:pPr>
            <a:r>
              <a:rPr lang="en-CA" sz="2000" dirty="0"/>
              <a:t>Plagiarism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9460" y="231031"/>
            <a:ext cx="374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Code authorship attribution</a:t>
            </a:r>
            <a:endParaRPr lang="uk-UA" sz="2400" b="1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F45262D-FE93-8F4A-9D5E-EC4A9CE59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2564904"/>
            <a:ext cx="54006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0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09B8D-BBDA-074B-9A5B-7DAFA3C0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646FB-F483-B242-BDBB-65878C155B44}"/>
              </a:ext>
            </a:extLst>
          </p:cNvPr>
          <p:cNvSpPr txBox="1"/>
          <p:nvPr/>
        </p:nvSpPr>
        <p:spPr>
          <a:xfrm>
            <a:off x="3431704" y="240263"/>
            <a:ext cx="706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Control-flow transformations (aggregation)</a:t>
            </a:r>
          </a:p>
          <a:p>
            <a:endParaRPr lang="en-CA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E38FE-9A9C-1240-ADD4-5B24642FCA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84784"/>
            <a:ext cx="11489890" cy="41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2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44440-8B4F-0940-9D35-EF578E06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23AEAC-054D-5641-B11E-2AD3062E48CC}"/>
              </a:ext>
            </a:extLst>
          </p:cNvPr>
          <p:cNvSpPr/>
          <p:nvPr/>
        </p:nvSpPr>
        <p:spPr>
          <a:xfrm>
            <a:off x="3935760" y="203556"/>
            <a:ext cx="468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/>
              <a:t>Data-flow transformations (literals)</a:t>
            </a:r>
            <a:endParaRPr lang="en-CA" sz="2400" b="1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B913-3981-B74D-84F7-7AA63F96DF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4126334"/>
            <a:ext cx="9486900" cy="191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E58B4-554A-AD43-975C-D6E255E03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8" y="1291332"/>
            <a:ext cx="9969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8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E4E634-8436-F840-B058-ECE069E0D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1640A8-5D27-5748-8FFD-16A0D89DCE3A}"/>
              </a:ext>
            </a:extLst>
          </p:cNvPr>
          <p:cNvSpPr/>
          <p:nvPr/>
        </p:nvSpPr>
        <p:spPr>
          <a:xfrm>
            <a:off x="3292973" y="222703"/>
            <a:ext cx="6340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/>
              <a:t>Data-flow transformations (data and arithmetic)</a:t>
            </a:r>
            <a:endParaRPr lang="en-CA" sz="2400" b="1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19FBE-CB72-3645-B535-F093A6A74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5" y="3681632"/>
            <a:ext cx="8733386" cy="2703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FF0C5-A5BF-FA40-8D9D-AAF728C03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65" y="1094513"/>
            <a:ext cx="8915795" cy="255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09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1D1A4-A00E-8F4A-AB3B-FD60CBB2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BF15E-5961-764A-B48C-8480C04A6E8F}"/>
              </a:ext>
            </a:extLst>
          </p:cNvPr>
          <p:cNvSpPr txBox="1"/>
          <p:nvPr/>
        </p:nvSpPr>
        <p:spPr>
          <a:xfrm>
            <a:off x="4222076" y="260648"/>
            <a:ext cx="4163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Nesting level counting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17227-6499-A749-B6A1-CD11A653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7"/>
          <a:stretch/>
        </p:blipFill>
        <p:spPr>
          <a:xfrm>
            <a:off x="1847528" y="1412776"/>
            <a:ext cx="7845261" cy="4570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69568-4715-6047-A3C3-D3613C533C54}"/>
              </a:ext>
            </a:extLst>
          </p:cNvPr>
          <p:cNvSpPr txBox="1"/>
          <p:nvPr/>
        </p:nvSpPr>
        <p:spPr>
          <a:xfrm>
            <a:off x="7320136" y="5223376"/>
            <a:ext cx="3488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Sum(10 executable statements)=23</a:t>
            </a:r>
          </a:p>
          <a:p>
            <a:r>
              <a:rPr lang="en-US" dirty="0"/>
              <a:t>Av=23/10=2.3</a:t>
            </a:r>
          </a:p>
        </p:txBody>
      </p:sp>
    </p:spTree>
    <p:extLst>
      <p:ext uri="{BB962C8B-B14F-4D97-AF65-F5344CB8AC3E}">
        <p14:creationId xmlns:p14="http://schemas.microsoft.com/office/powerpoint/2010/main" val="360934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92344" y="6453336"/>
            <a:ext cx="2743200" cy="365125"/>
          </a:xfrm>
        </p:spPr>
        <p:txBody>
          <a:bodyPr/>
          <a:lstStyle/>
          <a:p>
            <a:fld id="{D5BEF5FA-0B9D-4999-9158-DBBD0457451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5560" y="260648"/>
            <a:ext cx="10657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Code authorship attribution publications with the accuracies</a:t>
            </a:r>
            <a:endParaRPr lang="uk-UA" sz="2400" b="1" dirty="0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520" y="1268760"/>
            <a:ext cx="8136904" cy="508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Овал 5"/>
          <p:cNvSpPr/>
          <p:nvPr/>
        </p:nvSpPr>
        <p:spPr>
          <a:xfrm>
            <a:off x="1847528" y="1124744"/>
            <a:ext cx="7848872" cy="6480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344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352" y="260648"/>
            <a:ext cx="1245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CA" sz="2400" b="1" dirty="0"/>
              <a:t>What we know about open-source contributors and how this information can be used?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4680" y="42210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Activity</a:t>
            </a:r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-48714" y="350100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</a:t>
            </a:r>
            <a:endParaRPr lang="uk-UA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839416" y="4509120"/>
            <a:ext cx="5040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695400" y="2060848"/>
            <a:ext cx="576064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48073" y="1772816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</a:t>
            </a:r>
            <a:endParaRPr lang="uk-UA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521990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Education</a:t>
            </a:r>
            <a:endParaRPr lang="uk-UA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517232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</a:t>
            </a:r>
            <a:endParaRPr lang="uk-UA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6021288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</a:t>
            </a:r>
            <a:endParaRPr lang="uk-UA" dirty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 cstate="print"/>
          <a:srcRect l="2213" t="77562" r="88378" b="13579"/>
          <a:stretch>
            <a:fillRect/>
          </a:stretch>
        </p:blipFill>
        <p:spPr bwMode="auto">
          <a:xfrm>
            <a:off x="3719736" y="4869160"/>
            <a:ext cx="1224136" cy="64807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2711624" y="5589240"/>
            <a:ext cx="137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Coding style</a:t>
            </a:r>
            <a:endParaRPr lang="uk-UA" dirty="0"/>
          </a:p>
        </p:txBody>
      </p:sp>
      <p:pic>
        <p:nvPicPr>
          <p:cNvPr id="9421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5480" y="908720"/>
            <a:ext cx="5473449" cy="5580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1" name="Прямая со стрелкой 30"/>
          <p:cNvCxnSpPr/>
          <p:nvPr/>
        </p:nvCxnSpPr>
        <p:spPr>
          <a:xfrm flipH="1" flipV="1">
            <a:off x="4799856" y="6165304"/>
            <a:ext cx="3240360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cxnSpLocks/>
          </p:cNvCxnSpPr>
          <p:nvPr/>
        </p:nvCxnSpPr>
        <p:spPr>
          <a:xfrm flipV="1">
            <a:off x="8040216" y="6021288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84232" y="6093296"/>
            <a:ext cx="13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 style</a:t>
            </a:r>
            <a:endParaRPr lang="uk-UA" dirty="0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983432" y="5445224"/>
            <a:ext cx="360040" cy="350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22" idx="3"/>
          </p:cNvCxnSpPr>
          <p:nvPr/>
        </p:nvCxnSpPr>
        <p:spPr>
          <a:xfrm>
            <a:off x="982128" y="5701898"/>
            <a:ext cx="361344" cy="175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24" idx="3"/>
          </p:cNvCxnSpPr>
          <p:nvPr/>
        </p:nvCxnSpPr>
        <p:spPr>
          <a:xfrm>
            <a:off x="950004" y="6205954"/>
            <a:ext cx="393468" cy="103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5D18EE-37C2-A34E-98BE-06843DDA40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 r="4308" b="7015"/>
          <a:stretch/>
        </p:blipFill>
        <p:spPr>
          <a:xfrm>
            <a:off x="6984776" y="1080221"/>
            <a:ext cx="5087888" cy="49410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" name="Прямая со стрелкой 9"/>
          <p:cNvCxnSpPr/>
          <p:nvPr/>
        </p:nvCxnSpPr>
        <p:spPr>
          <a:xfrm>
            <a:off x="695400" y="3717032"/>
            <a:ext cx="64807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09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3432" y="134076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767408" y="2564904"/>
            <a:ext cx="11075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Is it possible to deceive code authorship attribution techniques?</a:t>
            </a:r>
            <a:endParaRPr lang="uk-UA" sz="3200" b="1" dirty="0"/>
          </a:p>
        </p:txBody>
      </p:sp>
    </p:spTree>
    <p:extLst>
      <p:ext uri="{BB962C8B-B14F-4D97-AF65-F5344CB8AC3E}">
        <p14:creationId xmlns:p14="http://schemas.microsoft.com/office/powerpoint/2010/main" val="12132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10049" y="285426"/>
            <a:ext cx="630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Previous studies in code authorship attribution </a:t>
            </a:r>
            <a:endParaRPr lang="uk-UA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9E6FA-9B7B-7A46-892C-18CB31337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4"/>
          <a:stretch/>
        </p:blipFill>
        <p:spPr>
          <a:xfrm>
            <a:off x="235348" y="1052737"/>
            <a:ext cx="11856640" cy="54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68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EF5FA-0B9D-4999-9158-DBBD0457451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559496" y="188640"/>
            <a:ext cx="119286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Timeline of attribution studies and the corresponding dataset sources</a:t>
            </a:r>
            <a:endParaRPr lang="uk-UA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F26A2-CA99-6347-A25E-D1FABB612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30" y="1157170"/>
            <a:ext cx="9089206" cy="4504078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7968208" y="1196752"/>
            <a:ext cx="2520280" cy="30243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1847528" y="5586561"/>
            <a:ext cx="88392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52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36732</TotalTime>
  <Words>1724</Words>
  <Application>Microsoft Macintosh PowerPoint</Application>
  <PresentationFormat>Widescreen</PresentationFormat>
  <Paragraphs>292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SimSun</vt:lpstr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Arash Habibi Lashkari</dc:creator>
  <cp:lastModifiedBy>Alina Matyukhina</cp:lastModifiedBy>
  <cp:revision>1054</cp:revision>
  <dcterms:created xsi:type="dcterms:W3CDTF">2016-03-30T12:06:39Z</dcterms:created>
  <dcterms:modified xsi:type="dcterms:W3CDTF">2019-08-22T14:17:40Z</dcterms:modified>
</cp:coreProperties>
</file>